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9" r:id="rId3"/>
    <p:sldId id="260" r:id="rId5"/>
    <p:sldId id="261" r:id="rId6"/>
    <p:sldId id="349" r:id="rId7"/>
    <p:sldId id="350" r:id="rId8"/>
    <p:sldId id="352" r:id="rId9"/>
    <p:sldId id="346" r:id="rId10"/>
    <p:sldId id="274" r:id="rId11"/>
    <p:sldId id="351" r:id="rId12"/>
    <p:sldId id="275" r:id="rId13"/>
    <p:sldId id="262" r:id="rId14"/>
    <p:sldId id="322" r:id="rId15"/>
    <p:sldId id="354" r:id="rId16"/>
    <p:sldId id="353" r:id="rId17"/>
    <p:sldId id="281" r:id="rId18"/>
    <p:sldId id="282" r:id="rId19"/>
    <p:sldId id="266" r:id="rId20"/>
  </p:sldIdLst>
  <p:sldSz cx="12192000" cy="6858000"/>
  <p:notesSz cx="7103745" cy="10234295"/>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AE7FF"/>
    <a:srgbClr val="04497D"/>
    <a:srgbClr val="2782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2" d="100"/>
          <a:sy n="72" d="100"/>
        </p:scale>
        <p:origin x="60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gs" Target="tags/tag3.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2.png>
</file>

<file path=ppt/media/image3.png>
</file>

<file path=ppt/media/image4.jpe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94A7F6C1-9603-45EE-A0D2-F3D33C7FD7D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B611E28E-8D29-409A-8F38-39A934621C2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transition spd="med" advClick="0"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transition spd="med" advClick="0" advTm="0">
    <p:pull/>
  </p:transition>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图片 8" descr="e48e1d0cbffed09322e60ec6a930eaf3"/>
          <p:cNvPicPr>
            <a:picLocks noChangeAspect="1"/>
          </p:cNvPicPr>
          <p:nvPr userDrawn="1"/>
        </p:nvPicPr>
        <p:blipFill>
          <a:blip r:embed="rId3"/>
          <a:srcRect l="2081" r="13876"/>
          <a:stretch>
            <a:fillRect/>
          </a:stretch>
        </p:blipFill>
        <p:spPr>
          <a:xfrm>
            <a:off x="-60325" y="-5080"/>
            <a:ext cx="12313285" cy="6868160"/>
          </a:xfrm>
          <a:prstGeom prst="rect">
            <a:avLst/>
          </a:prstGeom>
        </p:spPr>
      </p:pic>
      <p:sp>
        <p:nvSpPr>
          <p:cNvPr id="10" name="矩形 9"/>
          <p:cNvSpPr/>
          <p:nvPr userDrawn="1"/>
        </p:nvSpPr>
        <p:spPr>
          <a:xfrm>
            <a:off x="-60325" y="-5080"/>
            <a:ext cx="12313285" cy="686943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advClick="0" advTm="0">
    <p:pull/>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tags" Target="../tags/tag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image" Target="../media/image3.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7393e6d2fc74159836bb16d23f5ad70b"/>
          <p:cNvPicPr>
            <a:picLocks noChangeAspect="1"/>
          </p:cNvPicPr>
          <p:nvPr/>
        </p:nvPicPr>
        <p:blipFill>
          <a:blip r:embed="rId1"/>
          <a:stretch>
            <a:fillRect/>
          </a:stretch>
        </p:blipFill>
        <p:spPr>
          <a:xfrm>
            <a:off x="-8890" y="-2540"/>
            <a:ext cx="6817360" cy="6863715"/>
          </a:xfrm>
          <a:prstGeom prst="rect">
            <a:avLst/>
          </a:prstGeom>
        </p:spPr>
      </p:pic>
      <p:sp>
        <p:nvSpPr>
          <p:cNvPr id="11" name="文本框 10"/>
          <p:cNvSpPr txBox="1"/>
          <p:nvPr/>
        </p:nvSpPr>
        <p:spPr>
          <a:xfrm>
            <a:off x="5737142" y="2765577"/>
            <a:ext cx="6295830" cy="769441"/>
          </a:xfrm>
          <a:prstGeom prst="rect">
            <a:avLst/>
          </a:prstGeom>
          <a:noFill/>
          <a:effectLst/>
        </p:spPr>
        <p:txBody>
          <a:bodyPr wrap="square" rtlCol="0">
            <a:spAutoFit/>
          </a:bodyPr>
          <a:lstStyle/>
          <a:p>
            <a:r>
              <a:rPr lang="zh-CN" altLang="en-US" sz="4400" dirty="0">
                <a:solidFill>
                  <a:srgbClr val="10FBFE"/>
                </a:solidFill>
                <a:latin typeface="微软雅黑" panose="020B0503020204020204" charset="-122"/>
                <a:ea typeface="微软雅黑" panose="020B0503020204020204" charset="-122"/>
                <a:sym typeface="+mn-ea"/>
              </a:rPr>
              <a:t>凡渡</a:t>
            </a:r>
            <a:r>
              <a:rPr lang="en-US" altLang="zh-CN" sz="4400" dirty="0">
                <a:solidFill>
                  <a:srgbClr val="10FBFE"/>
                </a:solidFill>
                <a:latin typeface="微软雅黑" panose="020B0503020204020204" charset="-122"/>
                <a:ea typeface="微软雅黑" panose="020B0503020204020204" charset="-122"/>
                <a:sym typeface="+mn-ea"/>
              </a:rPr>
              <a:t>_AWD</a:t>
            </a:r>
            <a:r>
              <a:rPr lang="zh-CN" altLang="en-US" sz="4400" dirty="0">
                <a:solidFill>
                  <a:srgbClr val="10FBFE"/>
                </a:solidFill>
                <a:latin typeface="微软雅黑" panose="020B0503020204020204" charset="-122"/>
                <a:ea typeface="微软雅黑" panose="020B0503020204020204" charset="-122"/>
                <a:sym typeface="+mn-ea"/>
              </a:rPr>
              <a:t>对抗攻防平台</a:t>
            </a:r>
            <a:endParaRPr lang="zh-CN" altLang="en-US" sz="4400" dirty="0">
              <a:solidFill>
                <a:srgbClr val="10FBFE"/>
              </a:solidFill>
              <a:latin typeface="微软雅黑" panose="020B0503020204020204" charset="-122"/>
              <a:ea typeface="微软雅黑" panose="020B0503020204020204" charset="-122"/>
              <a:sym typeface="+mn-ea"/>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upRight)">
                                      <p:cBhvr>
                                        <p:cTn id="7" dur="1000"/>
                                        <p:tgtEl>
                                          <p:spTgt spid="2"/>
                                        </p:tgtEl>
                                      </p:cBhvr>
                                    </p:animEffect>
                                  </p:childTnLst>
                                </p:cTn>
                              </p:par>
                            </p:childTnLst>
                          </p:cTn>
                        </p:par>
                        <p:par>
                          <p:cTn id="8" fill="hold">
                            <p:stCondLst>
                              <p:cond delay="10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1"/>
                                        </p:tgtEl>
                                        <p:attrNameLst>
                                          <p:attrName>ppt_y</p:attrName>
                                        </p:attrNameLst>
                                      </p:cBhvr>
                                      <p:tavLst>
                                        <p:tav tm="0">
                                          <p:val>
                                            <p:strVal val="#ppt_y"/>
                                          </p:val>
                                        </p:tav>
                                        <p:tav tm="100000">
                                          <p:val>
                                            <p:strVal val="#ppt_y"/>
                                          </p:val>
                                        </p:tav>
                                      </p:tavLst>
                                    </p:anim>
                                    <p:anim calcmode="lin" valueType="num">
                                      <p:cBhvr>
                                        <p:cTn id="13"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latin typeface="微软雅黑" panose="020B0503020204020204" charset="-122"/>
                  <a:ea typeface="微软雅黑" panose="020B0503020204020204" charset="-122"/>
                </a:rPr>
                <a:t>2</a:t>
              </a:r>
              <a:endParaRPr lang="en-US" altLang="zh-CN" sz="2400" b="1" dirty="0">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rPr>
              <a:t>安装方式</a:t>
            </a:r>
            <a:endParaRPr lang="zh-CN" altLang="en-US" sz="1600" b="1" dirty="0">
              <a:solidFill>
                <a:srgbClr val="10FBFE"/>
              </a:solidFill>
              <a:latin typeface="微软雅黑" panose="020B0503020204020204" charset="-122"/>
              <a:ea typeface="微软雅黑" panose="020B0503020204020204" charset="-122"/>
              <a:sym typeface="+mn-ea"/>
            </a:endParaRPr>
          </a:p>
        </p:txBody>
      </p:sp>
      <p:sp>
        <p:nvSpPr>
          <p:cNvPr id="30836" name="TextBox 35"/>
          <p:cNvSpPr txBox="1">
            <a:spLocks noChangeArrowheads="1"/>
          </p:cNvSpPr>
          <p:nvPr/>
        </p:nvSpPr>
        <p:spPr bwMode="auto">
          <a:xfrm>
            <a:off x="521139" y="2757170"/>
            <a:ext cx="4942205" cy="339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nSpc>
                <a:spcPct val="150000"/>
              </a:lnSpc>
            </a:pPr>
            <a:r>
              <a:rPr lang="en-US" sz="1200" dirty="0">
                <a:solidFill>
                  <a:srgbClr val="10FBFE"/>
                </a:solidFill>
                <a:latin typeface="微软雅黑" panose="020B0503020204020204" charset="-122"/>
                <a:ea typeface="微软雅黑" panose="020B0503020204020204" charset="-122"/>
                <a:cs typeface="+mn-ea"/>
                <a:sym typeface="+mn-lt"/>
              </a:rPr>
              <a:t>git clone https://github.com/Cl0udG0d/testAWD</a:t>
            </a:r>
            <a:endParaRPr lang="en-US" altLang="zh-CN" sz="1200" dirty="0">
              <a:solidFill>
                <a:schemeClr val="bg1"/>
              </a:solidFill>
              <a:ea typeface="微软雅黑" panose="020B0503020204020204" charset="-122"/>
            </a:endParaRPr>
          </a:p>
        </p:txBody>
      </p:sp>
      <p:sp>
        <p:nvSpPr>
          <p:cNvPr id="50" name="文本框 7"/>
          <p:cNvSpPr txBox="1">
            <a:spLocks noChangeArrowheads="1"/>
          </p:cNvSpPr>
          <p:nvPr/>
        </p:nvSpPr>
        <p:spPr bwMode="auto">
          <a:xfrm>
            <a:off x="521139" y="2419985"/>
            <a:ext cx="2682240" cy="338554"/>
          </a:xfrm>
          <a:prstGeom prst="rect">
            <a:avLst/>
          </a:prstGeom>
          <a:noFill/>
          <a:ln w="9525">
            <a:noFill/>
            <a:miter lim="800000"/>
          </a:ln>
        </p:spPr>
        <p:txBody>
          <a:bodyPr>
            <a:spAutoFit/>
          </a:bodyPr>
          <a:lstStyle/>
          <a:p>
            <a:pPr eaLnBrk="1" fontAlgn="auto" hangingPunct="1">
              <a:spcBef>
                <a:spcPts val="0"/>
              </a:spcBef>
              <a:spcAft>
                <a:spcPts val="0"/>
              </a:spcAft>
              <a:defRPr/>
            </a:pPr>
            <a:r>
              <a:rPr lang="en-US" altLang="zh-CN" sz="1600" b="1" dirty="0">
                <a:solidFill>
                  <a:srgbClr val="10FBFE"/>
                </a:solidFill>
                <a:latin typeface="微软雅黑" panose="020B0503020204020204" charset="-122"/>
                <a:ea typeface="微软雅黑" panose="020B0503020204020204" charset="-122"/>
                <a:sym typeface="+mn-ea"/>
              </a:rPr>
              <a:t>1</a:t>
            </a:r>
            <a:r>
              <a:rPr lang="zh-CN" altLang="en-US" sz="1600" b="1" dirty="0">
                <a:solidFill>
                  <a:srgbClr val="10FBFE"/>
                </a:solidFill>
                <a:latin typeface="微软雅黑" panose="020B0503020204020204" charset="-122"/>
                <a:ea typeface="微软雅黑" panose="020B0503020204020204" charset="-122"/>
                <a:sym typeface="+mn-ea"/>
              </a:rPr>
              <a:t>，下载源码</a:t>
            </a:r>
            <a:endParaRPr lang="zh-CN" altLang="en-US" sz="1600" b="1" dirty="0">
              <a:solidFill>
                <a:schemeClr val="bg1"/>
              </a:solidFill>
              <a:latin typeface="+mn-lt"/>
              <a:ea typeface="+mn-ea"/>
            </a:endParaRPr>
          </a:p>
        </p:txBody>
      </p:sp>
      <p:sp>
        <p:nvSpPr>
          <p:cNvPr id="47" name="TextBox 35"/>
          <p:cNvSpPr txBox="1">
            <a:spLocks noChangeArrowheads="1"/>
          </p:cNvSpPr>
          <p:nvPr/>
        </p:nvSpPr>
        <p:spPr bwMode="auto">
          <a:xfrm>
            <a:off x="532569" y="3427455"/>
            <a:ext cx="4993640" cy="339837"/>
          </a:xfrm>
          <a:prstGeom prst="rect">
            <a:avLst/>
          </a:prstGeom>
          <a:noFill/>
          <a:ln w="9525">
            <a:noFill/>
            <a:miter lim="800000"/>
          </a:ln>
        </p:spPr>
        <p:txBody>
          <a:bodyPr>
            <a:spAutoFit/>
          </a:bodyPr>
          <a:lstStyle/>
          <a:p>
            <a:pPr>
              <a:lnSpc>
                <a:spcPct val="150000"/>
              </a:lnSpc>
            </a:pPr>
            <a:r>
              <a:rPr lang="en-US" sz="1200" dirty="0">
                <a:solidFill>
                  <a:srgbClr val="10FBFE"/>
                </a:solidFill>
                <a:latin typeface="微软雅黑" panose="020B0503020204020204" charset="-122"/>
                <a:ea typeface="微软雅黑" panose="020B0503020204020204" charset="-122"/>
                <a:cs typeface="+mn-ea"/>
                <a:sym typeface="+mn-lt"/>
              </a:rPr>
              <a:t>cd </a:t>
            </a:r>
            <a:r>
              <a:rPr lang="en-US" sz="1200" dirty="0" err="1">
                <a:solidFill>
                  <a:srgbClr val="10FBFE"/>
                </a:solidFill>
                <a:latin typeface="微软雅黑" panose="020B0503020204020204" charset="-122"/>
                <a:ea typeface="微软雅黑" panose="020B0503020204020204" charset="-122"/>
                <a:cs typeface="+mn-ea"/>
                <a:sym typeface="+mn-lt"/>
              </a:rPr>
              <a:t>testAWD</a:t>
            </a:r>
            <a:r>
              <a:rPr lang="en-US" sz="1200" dirty="0">
                <a:solidFill>
                  <a:srgbClr val="10FBFE"/>
                </a:solidFill>
                <a:latin typeface="微软雅黑" panose="020B0503020204020204" charset="-122"/>
                <a:ea typeface="微软雅黑" panose="020B0503020204020204" charset="-122"/>
                <a:cs typeface="+mn-ea"/>
                <a:sym typeface="+mn-lt"/>
              </a:rPr>
              <a:t> &amp;&amp; pip3 install -r requirements.txt</a:t>
            </a:r>
            <a:endParaRPr lang="en-US" altLang="zh-CN" sz="1100" dirty="0">
              <a:solidFill>
                <a:schemeClr val="bg1"/>
              </a:solidFill>
              <a:latin typeface="+mn-lt"/>
              <a:ea typeface="微软雅黑" panose="020B0503020204020204" charset="-122"/>
            </a:endParaRPr>
          </a:p>
        </p:txBody>
      </p:sp>
      <p:sp>
        <p:nvSpPr>
          <p:cNvPr id="48" name="文本框 10"/>
          <p:cNvSpPr txBox="1">
            <a:spLocks noChangeArrowheads="1"/>
          </p:cNvSpPr>
          <p:nvPr/>
        </p:nvSpPr>
        <p:spPr bwMode="auto">
          <a:xfrm>
            <a:off x="532569" y="3128801"/>
            <a:ext cx="2684145" cy="338554"/>
          </a:xfrm>
          <a:prstGeom prst="rect">
            <a:avLst/>
          </a:prstGeom>
          <a:noFill/>
          <a:ln w="9525">
            <a:noFill/>
            <a:miter lim="800000"/>
          </a:ln>
        </p:spPr>
        <p:txBody>
          <a:bodyPr>
            <a:spAutoFit/>
          </a:bodyPr>
          <a:lstStyle/>
          <a:p>
            <a:pPr algn="l" eaLnBrk="1" fontAlgn="auto" hangingPunct="1">
              <a:spcBef>
                <a:spcPts val="0"/>
              </a:spcBef>
              <a:spcAft>
                <a:spcPts val="0"/>
              </a:spcAft>
              <a:defRPr/>
            </a:pPr>
            <a:r>
              <a:rPr lang="en-US" altLang="zh-CN" sz="1600" b="1" dirty="0">
                <a:solidFill>
                  <a:srgbClr val="10FBFE"/>
                </a:solidFill>
                <a:latin typeface="微软雅黑" panose="020B0503020204020204" charset="-122"/>
                <a:ea typeface="微软雅黑" panose="020B0503020204020204" charset="-122"/>
                <a:sym typeface="+mn-ea"/>
              </a:rPr>
              <a:t>2</a:t>
            </a:r>
            <a:r>
              <a:rPr lang="zh-CN" altLang="en-US" sz="1600" b="1" dirty="0">
                <a:solidFill>
                  <a:srgbClr val="10FBFE"/>
                </a:solidFill>
                <a:latin typeface="微软雅黑" panose="020B0503020204020204" charset="-122"/>
                <a:ea typeface="微软雅黑" panose="020B0503020204020204" charset="-122"/>
                <a:sym typeface="+mn-ea"/>
              </a:rPr>
              <a:t>，安装运行依赖</a:t>
            </a:r>
            <a:endParaRPr lang="zh-CN" altLang="en-US" sz="1600" b="1" dirty="0">
              <a:solidFill>
                <a:schemeClr val="bg1"/>
              </a:solidFill>
            </a:endParaRPr>
          </a:p>
        </p:txBody>
      </p:sp>
      <p:sp>
        <p:nvSpPr>
          <p:cNvPr id="30831" name="文本框 13"/>
          <p:cNvSpPr txBox="1">
            <a:spLocks noChangeArrowheads="1"/>
          </p:cNvSpPr>
          <p:nvPr/>
        </p:nvSpPr>
        <p:spPr bwMode="auto">
          <a:xfrm>
            <a:off x="432239" y="5514975"/>
            <a:ext cx="270510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endParaRPr lang="zh-CN" altLang="en-US" sz="1200" b="1">
              <a:latin typeface="微软雅黑" panose="020B0503020204020204" charset="-122"/>
              <a:ea typeface="微软雅黑" panose="020B0503020204020204" charset="-122"/>
            </a:endParaRPr>
          </a:p>
        </p:txBody>
      </p:sp>
      <p:sp>
        <p:nvSpPr>
          <p:cNvPr id="30832" name="文本框 14"/>
          <p:cNvSpPr txBox="1">
            <a:spLocks noChangeArrowheads="1"/>
          </p:cNvSpPr>
          <p:nvPr/>
        </p:nvSpPr>
        <p:spPr bwMode="auto">
          <a:xfrm>
            <a:off x="521139" y="1724660"/>
            <a:ext cx="382333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b="1" dirty="0">
                <a:solidFill>
                  <a:srgbClr val="10FBFE"/>
                </a:solidFill>
                <a:latin typeface="微软雅黑" panose="020B0503020204020204" charset="-122"/>
                <a:ea typeface="微软雅黑" panose="020B0503020204020204" charset="-122"/>
                <a:sym typeface="+mn-ea"/>
              </a:rPr>
              <a:t>源码安装</a:t>
            </a:r>
            <a:endParaRPr lang="zh-CN" altLang="en-US" b="1" dirty="0">
              <a:solidFill>
                <a:srgbClr val="10FBFE"/>
              </a:solidFill>
              <a:latin typeface="微软雅黑" panose="020B0503020204020204" charset="-122"/>
              <a:ea typeface="微软雅黑" panose="020B0503020204020204" charset="-122"/>
              <a:sym typeface="+mn-ea"/>
            </a:endParaRPr>
          </a:p>
        </p:txBody>
      </p:sp>
      <p:cxnSp>
        <p:nvCxnSpPr>
          <p:cNvPr id="46" name="直接连接符 45"/>
          <p:cNvCxnSpPr/>
          <p:nvPr/>
        </p:nvCxnSpPr>
        <p:spPr>
          <a:xfrm>
            <a:off x="608134" y="2236470"/>
            <a:ext cx="4842510" cy="1270"/>
          </a:xfrm>
          <a:prstGeom prst="line">
            <a:avLst/>
          </a:prstGeom>
          <a:ln w="12700">
            <a:solidFill>
              <a:srgbClr val="6AE7FF"/>
            </a:solidFill>
            <a:headEnd type="oval" w="med" len="med"/>
          </a:ln>
        </p:spPr>
        <p:style>
          <a:lnRef idx="1">
            <a:schemeClr val="accent1"/>
          </a:lnRef>
          <a:fillRef idx="0">
            <a:schemeClr val="accent1"/>
          </a:fillRef>
          <a:effectRef idx="0">
            <a:schemeClr val="accent1"/>
          </a:effectRef>
          <a:fontRef idx="minor">
            <a:schemeClr val="tx1"/>
          </a:fontRef>
        </p:style>
      </p:cxnSp>
      <p:sp>
        <p:nvSpPr>
          <p:cNvPr id="40" name="文本框 39"/>
          <p:cNvSpPr txBox="1">
            <a:spLocks noChangeArrowheads="1"/>
          </p:cNvSpPr>
          <p:nvPr/>
        </p:nvSpPr>
        <p:spPr bwMode="auto">
          <a:xfrm>
            <a:off x="519234" y="3780171"/>
            <a:ext cx="2684145" cy="337185"/>
          </a:xfrm>
          <a:prstGeom prst="rect">
            <a:avLst/>
          </a:prstGeom>
          <a:noFill/>
          <a:ln w="9525">
            <a:noFill/>
            <a:miter lim="800000"/>
          </a:ln>
        </p:spPr>
        <p:txBody>
          <a:bodyPr>
            <a:spAutoFit/>
          </a:bodyPr>
          <a:lstStyle/>
          <a:p>
            <a:pPr algn="l" eaLnBrk="1" fontAlgn="auto" hangingPunct="1">
              <a:spcBef>
                <a:spcPts val="0"/>
              </a:spcBef>
              <a:spcAft>
                <a:spcPts val="0"/>
              </a:spcAft>
              <a:defRPr/>
            </a:pPr>
            <a:r>
              <a:rPr lang="en-US" altLang="zh-CN" sz="1600" b="1" dirty="0">
                <a:solidFill>
                  <a:srgbClr val="10FBFE"/>
                </a:solidFill>
                <a:latin typeface="微软雅黑" panose="020B0503020204020204" charset="-122"/>
                <a:ea typeface="微软雅黑" panose="020B0503020204020204" charset="-122"/>
                <a:sym typeface="+mn-ea"/>
              </a:rPr>
              <a:t>3</a:t>
            </a:r>
            <a:r>
              <a:rPr lang="zh-CN" altLang="en-US" sz="1600" b="1" dirty="0">
                <a:solidFill>
                  <a:srgbClr val="10FBFE"/>
                </a:solidFill>
                <a:latin typeface="微软雅黑" panose="020B0503020204020204" charset="-122"/>
                <a:ea typeface="微软雅黑" panose="020B0503020204020204" charset="-122"/>
                <a:sym typeface="+mn-ea"/>
              </a:rPr>
              <a:t>，初始化</a:t>
            </a:r>
            <a:endParaRPr lang="zh-CN" altLang="en-US" sz="1600" b="1" dirty="0">
              <a:solidFill>
                <a:schemeClr val="bg1"/>
              </a:solidFill>
            </a:endParaRPr>
          </a:p>
        </p:txBody>
      </p:sp>
      <p:sp>
        <p:nvSpPr>
          <p:cNvPr id="41" name="TextBox 35"/>
          <p:cNvSpPr txBox="1">
            <a:spLocks noChangeArrowheads="1"/>
          </p:cNvSpPr>
          <p:nvPr/>
        </p:nvSpPr>
        <p:spPr bwMode="auto">
          <a:xfrm>
            <a:off x="532569" y="4065946"/>
            <a:ext cx="4993640" cy="339837"/>
          </a:xfrm>
          <a:prstGeom prst="rect">
            <a:avLst/>
          </a:prstGeom>
          <a:noFill/>
          <a:ln w="9525">
            <a:noFill/>
            <a:miter lim="800000"/>
          </a:ln>
        </p:spPr>
        <p:txBody>
          <a:bodyPr>
            <a:spAutoFit/>
          </a:bodyPr>
          <a:lstStyle/>
          <a:p>
            <a:pPr>
              <a:lnSpc>
                <a:spcPct val="150000"/>
              </a:lnSpc>
            </a:pPr>
            <a:r>
              <a:rPr lang="zh-CN" altLang="en-US" sz="1200" dirty="0">
                <a:solidFill>
                  <a:srgbClr val="10FBFE"/>
                </a:solidFill>
                <a:latin typeface="微软雅黑" panose="020B0503020204020204" charset="-122"/>
                <a:ea typeface="微软雅黑" panose="020B0503020204020204" charset="-122"/>
                <a:cs typeface="+mn-ea"/>
                <a:sym typeface="+mn-lt"/>
              </a:rPr>
              <a:t>修改</a:t>
            </a:r>
            <a:r>
              <a:rPr lang="en-US" altLang="zh-CN" sz="1200" dirty="0">
                <a:solidFill>
                  <a:srgbClr val="10FBFE"/>
                </a:solidFill>
                <a:latin typeface="微软雅黑" panose="020B0503020204020204" charset="-122"/>
                <a:ea typeface="微软雅黑" panose="020B0503020204020204" charset="-122"/>
                <a:cs typeface="+mn-ea"/>
                <a:sym typeface="+mn-lt"/>
              </a:rPr>
              <a:t>config.py</a:t>
            </a:r>
            <a:r>
              <a:rPr lang="zh-CN" altLang="en-US" sz="1200" dirty="0">
                <a:solidFill>
                  <a:srgbClr val="10FBFE"/>
                </a:solidFill>
                <a:latin typeface="微软雅黑" panose="020B0503020204020204" charset="-122"/>
                <a:ea typeface="微软雅黑" panose="020B0503020204020204" charset="-122"/>
                <a:cs typeface="+mn-ea"/>
                <a:sym typeface="+mn-lt"/>
              </a:rPr>
              <a:t>数据库账号密码为本地账号密码，导入</a:t>
            </a:r>
            <a:r>
              <a:rPr lang="en-US" altLang="zh-CN" sz="1200" dirty="0" err="1">
                <a:solidFill>
                  <a:srgbClr val="10FBFE"/>
                </a:solidFill>
                <a:latin typeface="微软雅黑" panose="020B0503020204020204" charset="-122"/>
                <a:ea typeface="微软雅黑" panose="020B0503020204020204" charset="-122"/>
                <a:cs typeface="+mn-ea"/>
                <a:sym typeface="+mn-lt"/>
              </a:rPr>
              <a:t>init.sql</a:t>
            </a:r>
            <a:endParaRPr lang="en-US" altLang="zh-CN" sz="1100" dirty="0">
              <a:solidFill>
                <a:schemeClr val="bg1"/>
              </a:solidFill>
              <a:latin typeface="+mn-lt"/>
              <a:ea typeface="微软雅黑" panose="020B0503020204020204" charset="-122"/>
            </a:endParaRPr>
          </a:p>
        </p:txBody>
      </p:sp>
      <p:sp>
        <p:nvSpPr>
          <p:cNvPr id="52" name="TextBox 35"/>
          <p:cNvSpPr txBox="1">
            <a:spLocks noChangeArrowheads="1"/>
          </p:cNvSpPr>
          <p:nvPr/>
        </p:nvSpPr>
        <p:spPr bwMode="auto">
          <a:xfrm>
            <a:off x="6285230" y="2757170"/>
            <a:ext cx="4942205" cy="339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nSpc>
                <a:spcPct val="150000"/>
              </a:lnSpc>
            </a:pPr>
            <a:r>
              <a:rPr lang="en-US" altLang="zh-CN" sz="1200" dirty="0">
                <a:solidFill>
                  <a:srgbClr val="10FBFE"/>
                </a:solidFill>
                <a:latin typeface="微软雅黑" panose="020B0503020204020204" charset="-122"/>
                <a:ea typeface="微软雅黑" panose="020B0503020204020204" charset="-122"/>
                <a:cs typeface="+mn-ea"/>
                <a:sym typeface="+mn-lt"/>
              </a:rPr>
              <a:t>git clone https://github.com/Cl0udG0d/testAWD</a:t>
            </a:r>
            <a:endParaRPr lang="en-US" altLang="zh-CN" sz="1200" dirty="0">
              <a:solidFill>
                <a:schemeClr val="bg1"/>
              </a:solidFill>
              <a:ea typeface="微软雅黑" panose="020B0503020204020204" charset="-122"/>
            </a:endParaRPr>
          </a:p>
        </p:txBody>
      </p:sp>
      <p:sp>
        <p:nvSpPr>
          <p:cNvPr id="53" name="文本框 7"/>
          <p:cNvSpPr txBox="1">
            <a:spLocks noChangeArrowheads="1"/>
          </p:cNvSpPr>
          <p:nvPr/>
        </p:nvSpPr>
        <p:spPr bwMode="auto">
          <a:xfrm>
            <a:off x="6285230" y="2419985"/>
            <a:ext cx="2682240" cy="337185"/>
          </a:xfrm>
          <a:prstGeom prst="rect">
            <a:avLst/>
          </a:prstGeom>
          <a:noFill/>
          <a:ln w="9525">
            <a:noFill/>
            <a:miter lim="800000"/>
          </a:ln>
        </p:spPr>
        <p:txBody>
          <a:bodyPr>
            <a:spAutoFit/>
          </a:bodyPr>
          <a:lstStyle/>
          <a:p>
            <a:pPr eaLnBrk="1" fontAlgn="auto" hangingPunct="1">
              <a:spcBef>
                <a:spcPts val="0"/>
              </a:spcBef>
              <a:spcAft>
                <a:spcPts val="0"/>
              </a:spcAft>
              <a:defRPr/>
            </a:pPr>
            <a:r>
              <a:rPr lang="en-US" altLang="zh-CN" sz="1600" b="1" dirty="0">
                <a:solidFill>
                  <a:srgbClr val="10FBFE"/>
                </a:solidFill>
                <a:latin typeface="微软雅黑" panose="020B0503020204020204" charset="-122"/>
                <a:ea typeface="微软雅黑" panose="020B0503020204020204" charset="-122"/>
                <a:sym typeface="+mn-ea"/>
              </a:rPr>
              <a:t>1</a:t>
            </a:r>
            <a:r>
              <a:rPr lang="zh-CN" altLang="en-US" sz="1600" b="1" dirty="0">
                <a:solidFill>
                  <a:srgbClr val="10FBFE"/>
                </a:solidFill>
                <a:latin typeface="微软雅黑" panose="020B0503020204020204" charset="-122"/>
                <a:ea typeface="微软雅黑" panose="020B0503020204020204" charset="-122"/>
                <a:sym typeface="+mn-ea"/>
              </a:rPr>
              <a:t>，下载源码</a:t>
            </a:r>
            <a:endParaRPr lang="zh-CN" altLang="en-US" sz="1600" b="1" dirty="0">
              <a:solidFill>
                <a:schemeClr val="bg1"/>
              </a:solidFill>
              <a:latin typeface="+mn-lt"/>
              <a:ea typeface="+mn-ea"/>
            </a:endParaRPr>
          </a:p>
        </p:txBody>
      </p:sp>
      <p:sp>
        <p:nvSpPr>
          <p:cNvPr id="54" name="TextBox 35"/>
          <p:cNvSpPr txBox="1">
            <a:spLocks noChangeArrowheads="1"/>
          </p:cNvSpPr>
          <p:nvPr/>
        </p:nvSpPr>
        <p:spPr bwMode="auto">
          <a:xfrm>
            <a:off x="6372225" y="3437239"/>
            <a:ext cx="4993640" cy="339837"/>
          </a:xfrm>
          <a:prstGeom prst="rect">
            <a:avLst/>
          </a:prstGeom>
          <a:noFill/>
          <a:ln w="9525">
            <a:noFill/>
            <a:miter lim="800000"/>
          </a:ln>
        </p:spPr>
        <p:txBody>
          <a:bodyPr>
            <a:spAutoFit/>
          </a:bodyPr>
          <a:lstStyle/>
          <a:p>
            <a:pPr>
              <a:lnSpc>
                <a:spcPct val="150000"/>
              </a:lnSpc>
            </a:pPr>
            <a:r>
              <a:rPr lang="en-US" sz="1200" dirty="0">
                <a:solidFill>
                  <a:srgbClr val="10FBFE"/>
                </a:solidFill>
                <a:latin typeface="微软雅黑" panose="020B0503020204020204" charset="-122"/>
                <a:ea typeface="微软雅黑" panose="020B0503020204020204" charset="-122"/>
                <a:cs typeface="+mn-ea"/>
                <a:sym typeface="+mn-lt"/>
              </a:rPr>
              <a:t>cd </a:t>
            </a:r>
            <a:r>
              <a:rPr lang="en-US" sz="1200" dirty="0" err="1">
                <a:solidFill>
                  <a:srgbClr val="10FBFE"/>
                </a:solidFill>
                <a:latin typeface="微软雅黑" panose="020B0503020204020204" charset="-122"/>
                <a:ea typeface="微软雅黑" panose="020B0503020204020204" charset="-122"/>
                <a:cs typeface="+mn-ea"/>
                <a:sym typeface="+mn-lt"/>
              </a:rPr>
              <a:t>testAWD</a:t>
            </a:r>
            <a:r>
              <a:rPr lang="en-US" sz="1200" dirty="0">
                <a:solidFill>
                  <a:srgbClr val="10FBFE"/>
                </a:solidFill>
                <a:latin typeface="微软雅黑" panose="020B0503020204020204" charset="-122"/>
                <a:ea typeface="微软雅黑" panose="020B0503020204020204" charset="-122"/>
                <a:cs typeface="+mn-ea"/>
                <a:sym typeface="+mn-lt"/>
              </a:rPr>
              <a:t> &amp;&amp; docker-compose up -d</a:t>
            </a:r>
            <a:endParaRPr lang="en-US" altLang="zh-CN" sz="1100" dirty="0">
              <a:solidFill>
                <a:schemeClr val="bg1"/>
              </a:solidFill>
              <a:latin typeface="+mn-lt"/>
              <a:ea typeface="微软雅黑" panose="020B0503020204020204" charset="-122"/>
            </a:endParaRPr>
          </a:p>
        </p:txBody>
      </p:sp>
      <p:sp>
        <p:nvSpPr>
          <p:cNvPr id="55" name="文本框 10"/>
          <p:cNvSpPr txBox="1">
            <a:spLocks noChangeArrowheads="1"/>
          </p:cNvSpPr>
          <p:nvPr/>
        </p:nvSpPr>
        <p:spPr bwMode="auto">
          <a:xfrm>
            <a:off x="6372224" y="3133483"/>
            <a:ext cx="2684145" cy="337185"/>
          </a:xfrm>
          <a:prstGeom prst="rect">
            <a:avLst/>
          </a:prstGeom>
          <a:noFill/>
          <a:ln w="9525">
            <a:noFill/>
            <a:miter lim="800000"/>
          </a:ln>
        </p:spPr>
        <p:txBody>
          <a:bodyPr>
            <a:spAutoFit/>
          </a:bodyPr>
          <a:lstStyle/>
          <a:p>
            <a:pPr algn="l" eaLnBrk="1" fontAlgn="auto" hangingPunct="1">
              <a:spcBef>
                <a:spcPts val="0"/>
              </a:spcBef>
              <a:spcAft>
                <a:spcPts val="0"/>
              </a:spcAft>
              <a:defRPr/>
            </a:pPr>
            <a:r>
              <a:rPr lang="en-US" altLang="zh-CN" sz="1600" b="1" dirty="0">
                <a:solidFill>
                  <a:srgbClr val="10FBFE"/>
                </a:solidFill>
                <a:latin typeface="微软雅黑" panose="020B0503020204020204" charset="-122"/>
                <a:ea typeface="微软雅黑" panose="020B0503020204020204" charset="-122"/>
                <a:sym typeface="+mn-ea"/>
              </a:rPr>
              <a:t>2</a:t>
            </a:r>
            <a:r>
              <a:rPr lang="zh-CN" altLang="en-US" sz="1600" b="1" dirty="0">
                <a:solidFill>
                  <a:srgbClr val="10FBFE"/>
                </a:solidFill>
                <a:latin typeface="微软雅黑" panose="020B0503020204020204" charset="-122"/>
                <a:ea typeface="微软雅黑" panose="020B0503020204020204" charset="-122"/>
                <a:sym typeface="+mn-ea"/>
              </a:rPr>
              <a:t>，</a:t>
            </a:r>
            <a:r>
              <a:rPr lang="en-US" altLang="zh-CN" sz="1600" b="1" dirty="0">
                <a:solidFill>
                  <a:srgbClr val="10FBFE"/>
                </a:solidFill>
                <a:latin typeface="微软雅黑" panose="020B0503020204020204" charset="-122"/>
                <a:ea typeface="微软雅黑" panose="020B0503020204020204" charset="-122"/>
                <a:sym typeface="+mn-ea"/>
              </a:rPr>
              <a:t>docker</a:t>
            </a:r>
            <a:r>
              <a:rPr lang="zh-CN" altLang="en-US" sz="1600" b="1" dirty="0">
                <a:solidFill>
                  <a:srgbClr val="10FBFE"/>
                </a:solidFill>
                <a:latin typeface="微软雅黑" panose="020B0503020204020204" charset="-122"/>
                <a:ea typeface="微软雅黑" panose="020B0503020204020204" charset="-122"/>
                <a:sym typeface="+mn-ea"/>
              </a:rPr>
              <a:t>启动</a:t>
            </a:r>
            <a:endParaRPr lang="zh-CN" altLang="en-US" sz="1600" b="1" dirty="0">
              <a:solidFill>
                <a:schemeClr val="bg1"/>
              </a:solidFill>
            </a:endParaRPr>
          </a:p>
        </p:txBody>
      </p:sp>
      <p:sp>
        <p:nvSpPr>
          <p:cNvPr id="57" name="文本框 14"/>
          <p:cNvSpPr txBox="1">
            <a:spLocks noChangeArrowheads="1"/>
          </p:cNvSpPr>
          <p:nvPr/>
        </p:nvSpPr>
        <p:spPr bwMode="auto">
          <a:xfrm>
            <a:off x="6285230" y="1724660"/>
            <a:ext cx="382333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en-US" altLang="zh-CN" b="1" dirty="0">
                <a:solidFill>
                  <a:srgbClr val="10FBFE"/>
                </a:solidFill>
                <a:latin typeface="微软雅黑" panose="020B0503020204020204" charset="-122"/>
                <a:ea typeface="微软雅黑" panose="020B0503020204020204" charset="-122"/>
                <a:sym typeface="+mn-ea"/>
              </a:rPr>
              <a:t>Docker</a:t>
            </a:r>
            <a:r>
              <a:rPr lang="zh-CN" altLang="en-US" b="1" dirty="0">
                <a:solidFill>
                  <a:srgbClr val="10FBFE"/>
                </a:solidFill>
                <a:latin typeface="微软雅黑" panose="020B0503020204020204" charset="-122"/>
                <a:ea typeface="微软雅黑" panose="020B0503020204020204" charset="-122"/>
                <a:sym typeface="+mn-ea"/>
              </a:rPr>
              <a:t>安装</a:t>
            </a:r>
            <a:endParaRPr lang="zh-CN" altLang="en-US" b="1" dirty="0">
              <a:solidFill>
                <a:srgbClr val="10FBFE"/>
              </a:solidFill>
              <a:latin typeface="微软雅黑" panose="020B0503020204020204" charset="-122"/>
              <a:ea typeface="微软雅黑" panose="020B0503020204020204" charset="-122"/>
              <a:sym typeface="+mn-ea"/>
            </a:endParaRPr>
          </a:p>
        </p:txBody>
      </p:sp>
      <p:cxnSp>
        <p:nvCxnSpPr>
          <p:cNvPr id="58" name="直接连接符 57"/>
          <p:cNvCxnSpPr/>
          <p:nvPr/>
        </p:nvCxnSpPr>
        <p:spPr>
          <a:xfrm>
            <a:off x="6372225" y="2236470"/>
            <a:ext cx="4842510" cy="1270"/>
          </a:xfrm>
          <a:prstGeom prst="line">
            <a:avLst/>
          </a:prstGeom>
          <a:ln w="12700">
            <a:solidFill>
              <a:srgbClr val="6AE7FF"/>
            </a:solidFill>
            <a:headEnd type="oval" w="med" len="med"/>
          </a:ln>
        </p:spPr>
        <p:style>
          <a:lnRef idx="1">
            <a:schemeClr val="accent1"/>
          </a:lnRef>
          <a:fillRef idx="0">
            <a:schemeClr val="accent1"/>
          </a:fillRef>
          <a:effectRef idx="0">
            <a:schemeClr val="accent1"/>
          </a:effectRef>
          <a:fontRef idx="minor">
            <a:schemeClr val="tx1"/>
          </a:fontRef>
        </p:style>
      </p:cxnSp>
      <p:sp>
        <p:nvSpPr>
          <p:cNvPr id="62" name="文本框 10"/>
          <p:cNvSpPr txBox="1">
            <a:spLocks noChangeArrowheads="1"/>
          </p:cNvSpPr>
          <p:nvPr/>
        </p:nvSpPr>
        <p:spPr bwMode="auto">
          <a:xfrm>
            <a:off x="536543" y="4407270"/>
            <a:ext cx="2684145" cy="338554"/>
          </a:xfrm>
          <a:prstGeom prst="rect">
            <a:avLst/>
          </a:prstGeom>
          <a:noFill/>
          <a:ln w="9525">
            <a:noFill/>
            <a:miter lim="800000"/>
          </a:ln>
        </p:spPr>
        <p:txBody>
          <a:bodyPr>
            <a:spAutoFit/>
          </a:bodyPr>
          <a:lstStyle/>
          <a:p>
            <a:pPr algn="l" eaLnBrk="1" fontAlgn="auto" hangingPunct="1">
              <a:spcBef>
                <a:spcPts val="0"/>
              </a:spcBef>
              <a:spcAft>
                <a:spcPts val="0"/>
              </a:spcAft>
              <a:defRPr/>
            </a:pPr>
            <a:r>
              <a:rPr lang="en-US" altLang="zh-CN" sz="1600" b="1" dirty="0">
                <a:solidFill>
                  <a:srgbClr val="10FBFE"/>
                </a:solidFill>
                <a:latin typeface="微软雅黑" panose="020B0503020204020204" charset="-122"/>
                <a:ea typeface="微软雅黑" panose="020B0503020204020204" charset="-122"/>
                <a:sym typeface="+mn-ea"/>
              </a:rPr>
              <a:t>4</a:t>
            </a:r>
            <a:r>
              <a:rPr lang="zh-CN" altLang="en-US" sz="1600" b="1" dirty="0">
                <a:solidFill>
                  <a:srgbClr val="10FBFE"/>
                </a:solidFill>
                <a:latin typeface="微软雅黑" panose="020B0503020204020204" charset="-122"/>
                <a:ea typeface="微软雅黑" panose="020B0503020204020204" charset="-122"/>
                <a:sym typeface="+mn-ea"/>
              </a:rPr>
              <a:t>，运行访问</a:t>
            </a:r>
            <a:endParaRPr lang="zh-CN" altLang="en-US" sz="1600" b="1" dirty="0">
              <a:solidFill>
                <a:schemeClr val="bg1"/>
              </a:solidFill>
            </a:endParaRPr>
          </a:p>
        </p:txBody>
      </p:sp>
      <p:sp>
        <p:nvSpPr>
          <p:cNvPr id="63" name="TextBox 35"/>
          <p:cNvSpPr txBox="1">
            <a:spLocks noChangeArrowheads="1"/>
          </p:cNvSpPr>
          <p:nvPr/>
        </p:nvSpPr>
        <p:spPr bwMode="auto">
          <a:xfrm>
            <a:off x="519234" y="4706565"/>
            <a:ext cx="4993640" cy="616836"/>
          </a:xfrm>
          <a:prstGeom prst="rect">
            <a:avLst/>
          </a:prstGeom>
          <a:noFill/>
          <a:ln w="9525">
            <a:noFill/>
            <a:miter lim="800000"/>
          </a:ln>
        </p:spPr>
        <p:txBody>
          <a:bodyPr>
            <a:spAutoFit/>
          </a:bodyPr>
          <a:lstStyle/>
          <a:p>
            <a:pPr>
              <a:lnSpc>
                <a:spcPct val="150000"/>
              </a:lnSpc>
            </a:pPr>
            <a:r>
              <a:rPr lang="zh-CN" altLang="en-US" sz="1200" dirty="0">
                <a:solidFill>
                  <a:srgbClr val="10FBFE"/>
                </a:solidFill>
                <a:latin typeface="微软雅黑" panose="020B0503020204020204" charset="-122"/>
                <a:ea typeface="微软雅黑" panose="020B0503020204020204" charset="-122"/>
                <a:cs typeface="+mn-ea"/>
                <a:sym typeface="+mn-lt"/>
              </a:rPr>
              <a:t>运行</a:t>
            </a:r>
            <a:r>
              <a:rPr lang="en-US" altLang="zh-CN" sz="1200" dirty="0">
                <a:solidFill>
                  <a:srgbClr val="10FBFE"/>
                </a:solidFill>
                <a:latin typeface="微软雅黑" panose="020B0503020204020204" charset="-122"/>
                <a:ea typeface="微软雅黑" panose="020B0503020204020204" charset="-122"/>
                <a:cs typeface="+mn-ea"/>
                <a:sym typeface="+mn-lt"/>
              </a:rPr>
              <a:t>python3 index.py</a:t>
            </a:r>
            <a:r>
              <a:rPr lang="zh-CN" altLang="en-US" sz="1200" dirty="0">
                <a:solidFill>
                  <a:srgbClr val="10FBFE"/>
                </a:solidFill>
                <a:latin typeface="微软雅黑" panose="020B0503020204020204" charset="-122"/>
                <a:ea typeface="微软雅黑" panose="020B0503020204020204" charset="-122"/>
                <a:cs typeface="+mn-ea"/>
                <a:sym typeface="+mn-lt"/>
              </a:rPr>
              <a:t>，浏览器输入</a:t>
            </a:r>
            <a:r>
              <a:rPr lang="en-US" altLang="zh-CN" sz="1200" dirty="0">
                <a:solidFill>
                  <a:srgbClr val="10FBFE"/>
                </a:solidFill>
                <a:latin typeface="微软雅黑" panose="020B0503020204020204" charset="-122"/>
                <a:ea typeface="微软雅黑" panose="020B0503020204020204" charset="-122"/>
                <a:cs typeface="+mn-ea"/>
                <a:sym typeface="+mn-lt"/>
              </a:rPr>
              <a:t>127.0.0.1:5000 </a:t>
            </a:r>
            <a:endParaRPr lang="en-US" altLang="zh-CN" sz="1200" dirty="0">
              <a:solidFill>
                <a:srgbClr val="10FBFE"/>
              </a:solidFill>
              <a:latin typeface="微软雅黑" panose="020B0503020204020204" charset="-122"/>
              <a:ea typeface="微软雅黑" panose="020B0503020204020204" charset="-122"/>
              <a:cs typeface="+mn-ea"/>
              <a:sym typeface="+mn-lt"/>
            </a:endParaRPr>
          </a:p>
          <a:p>
            <a:pPr>
              <a:lnSpc>
                <a:spcPct val="150000"/>
              </a:lnSpc>
            </a:pPr>
            <a:r>
              <a:rPr lang="zh-CN" altLang="en-US" sz="1200" dirty="0">
                <a:solidFill>
                  <a:srgbClr val="10FBFE"/>
                </a:solidFill>
                <a:latin typeface="微软雅黑" panose="020B0503020204020204" charset="-122"/>
                <a:ea typeface="微软雅黑" panose="020B0503020204020204" charset="-122"/>
                <a:cs typeface="+mn-ea"/>
                <a:sym typeface="+mn-lt"/>
              </a:rPr>
              <a:t>访问</a:t>
            </a:r>
            <a:r>
              <a:rPr lang="en-US" altLang="zh-CN" sz="1200" dirty="0">
                <a:solidFill>
                  <a:srgbClr val="10FBFE"/>
                </a:solidFill>
                <a:latin typeface="微软雅黑" panose="020B0503020204020204" charset="-122"/>
                <a:ea typeface="微软雅黑" panose="020B0503020204020204" charset="-122"/>
                <a:cs typeface="+mn-ea"/>
                <a:sym typeface="+mn-lt"/>
              </a:rPr>
              <a:t>AWD</a:t>
            </a:r>
            <a:r>
              <a:rPr lang="zh-CN" altLang="en-US" sz="1200" dirty="0">
                <a:solidFill>
                  <a:srgbClr val="10FBFE"/>
                </a:solidFill>
                <a:latin typeface="微软雅黑" panose="020B0503020204020204" charset="-122"/>
                <a:ea typeface="微软雅黑" panose="020B0503020204020204" charset="-122"/>
                <a:cs typeface="+mn-ea"/>
                <a:sym typeface="+mn-lt"/>
              </a:rPr>
              <a:t>攻防对抗平台</a:t>
            </a:r>
            <a:endParaRPr lang="en-US" altLang="zh-CN" sz="1100" dirty="0">
              <a:solidFill>
                <a:schemeClr val="bg1"/>
              </a:solidFill>
              <a:latin typeface="+mn-lt"/>
              <a:ea typeface="微软雅黑" panose="020B0503020204020204" charset="-122"/>
            </a:endParaRPr>
          </a:p>
        </p:txBody>
      </p:sp>
      <p:sp>
        <p:nvSpPr>
          <p:cNvPr id="64" name="文本框 10"/>
          <p:cNvSpPr txBox="1">
            <a:spLocks noChangeArrowheads="1"/>
          </p:cNvSpPr>
          <p:nvPr/>
        </p:nvSpPr>
        <p:spPr bwMode="auto">
          <a:xfrm>
            <a:off x="6372225" y="3780170"/>
            <a:ext cx="2684145" cy="337185"/>
          </a:xfrm>
          <a:prstGeom prst="rect">
            <a:avLst/>
          </a:prstGeom>
          <a:noFill/>
          <a:ln w="9525">
            <a:noFill/>
            <a:miter lim="800000"/>
          </a:ln>
        </p:spPr>
        <p:txBody>
          <a:bodyPr>
            <a:spAutoFit/>
          </a:bodyPr>
          <a:lstStyle/>
          <a:p>
            <a:pPr algn="l" eaLnBrk="1" fontAlgn="auto" hangingPunct="1">
              <a:spcBef>
                <a:spcPts val="0"/>
              </a:spcBef>
              <a:spcAft>
                <a:spcPts val="0"/>
              </a:spcAft>
              <a:defRPr/>
            </a:pPr>
            <a:r>
              <a:rPr lang="en-US" altLang="zh-CN" sz="1600" b="1" dirty="0">
                <a:solidFill>
                  <a:srgbClr val="10FBFE"/>
                </a:solidFill>
                <a:latin typeface="微软雅黑" panose="020B0503020204020204" charset="-122"/>
                <a:ea typeface="微软雅黑" panose="020B0503020204020204" charset="-122"/>
                <a:sym typeface="+mn-ea"/>
              </a:rPr>
              <a:t>3</a:t>
            </a:r>
            <a:r>
              <a:rPr lang="zh-CN" altLang="en-US" sz="1600" b="1" dirty="0">
                <a:solidFill>
                  <a:srgbClr val="10FBFE"/>
                </a:solidFill>
                <a:latin typeface="微软雅黑" panose="020B0503020204020204" charset="-122"/>
                <a:ea typeface="微软雅黑" panose="020B0503020204020204" charset="-122"/>
                <a:sym typeface="+mn-ea"/>
              </a:rPr>
              <a:t>，访问</a:t>
            </a:r>
            <a:endParaRPr lang="zh-CN" altLang="en-US" sz="1600" b="1" dirty="0">
              <a:solidFill>
                <a:schemeClr val="bg1"/>
              </a:solidFill>
            </a:endParaRPr>
          </a:p>
        </p:txBody>
      </p:sp>
      <p:sp>
        <p:nvSpPr>
          <p:cNvPr id="65" name="TextBox 35"/>
          <p:cNvSpPr txBox="1">
            <a:spLocks noChangeArrowheads="1"/>
          </p:cNvSpPr>
          <p:nvPr/>
        </p:nvSpPr>
        <p:spPr bwMode="auto">
          <a:xfrm>
            <a:off x="6372225" y="4085078"/>
            <a:ext cx="4993640" cy="339837"/>
          </a:xfrm>
          <a:prstGeom prst="rect">
            <a:avLst/>
          </a:prstGeom>
          <a:noFill/>
          <a:ln w="9525">
            <a:noFill/>
            <a:miter lim="800000"/>
          </a:ln>
        </p:spPr>
        <p:txBody>
          <a:bodyPr>
            <a:spAutoFit/>
          </a:bodyPr>
          <a:lstStyle/>
          <a:p>
            <a:pPr>
              <a:lnSpc>
                <a:spcPct val="150000"/>
              </a:lnSpc>
            </a:pPr>
            <a:r>
              <a:rPr lang="zh-CN" altLang="en-US" sz="1200" dirty="0">
                <a:solidFill>
                  <a:srgbClr val="10FBFE"/>
                </a:solidFill>
                <a:latin typeface="微软雅黑" panose="020B0503020204020204" charset="-122"/>
                <a:ea typeface="微软雅黑" panose="020B0503020204020204" charset="-122"/>
                <a:cs typeface="+mn-ea"/>
                <a:sym typeface="+mn-lt"/>
              </a:rPr>
              <a:t>浏览器输入</a:t>
            </a:r>
            <a:r>
              <a:rPr lang="en-US" altLang="zh-CN" sz="1200" dirty="0">
                <a:solidFill>
                  <a:srgbClr val="10FBFE"/>
                </a:solidFill>
                <a:latin typeface="微软雅黑" panose="020B0503020204020204" charset="-122"/>
                <a:ea typeface="微软雅黑" panose="020B0503020204020204" charset="-122"/>
                <a:cs typeface="+mn-ea"/>
                <a:sym typeface="+mn-lt"/>
              </a:rPr>
              <a:t>127.0.0.1:5000</a:t>
            </a:r>
            <a:r>
              <a:rPr lang="zh-CN" altLang="en-US" sz="1200" dirty="0">
                <a:solidFill>
                  <a:srgbClr val="10FBFE"/>
                </a:solidFill>
                <a:latin typeface="微软雅黑" panose="020B0503020204020204" charset="-122"/>
                <a:ea typeface="微软雅黑" panose="020B0503020204020204" charset="-122"/>
                <a:cs typeface="+mn-ea"/>
                <a:sym typeface="+mn-lt"/>
              </a:rPr>
              <a:t>进行访问</a:t>
            </a:r>
            <a:endParaRPr lang="en-US" altLang="zh-CN" sz="1100" dirty="0">
              <a:solidFill>
                <a:schemeClr val="bg1"/>
              </a:solidFill>
              <a:latin typeface="+mn-lt"/>
              <a:ea typeface="微软雅黑" panose="020B050302020402020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par>
                          <p:cTn id="14" fill="hold">
                            <p:stCondLst>
                              <p:cond delay="1000"/>
                            </p:stCondLst>
                            <p:childTnLst>
                              <p:par>
                                <p:cTn id="15" presetID="47" presetClass="entr" presetSubtype="0" fill="hold" grpId="0" nodeType="afterEffect">
                                  <p:stCondLst>
                                    <p:cond delay="0"/>
                                  </p:stCondLst>
                                  <p:childTnLst>
                                    <p:set>
                                      <p:cBhvr>
                                        <p:cTn id="16" dur="1" fill="hold">
                                          <p:stCondLst>
                                            <p:cond delay="0"/>
                                          </p:stCondLst>
                                        </p:cTn>
                                        <p:tgtEl>
                                          <p:spTgt spid="30832"/>
                                        </p:tgtEl>
                                        <p:attrNameLst>
                                          <p:attrName>style.visibility</p:attrName>
                                        </p:attrNameLst>
                                      </p:cBhvr>
                                      <p:to>
                                        <p:strVal val="visible"/>
                                      </p:to>
                                    </p:set>
                                    <p:animEffect transition="in" filter="fade">
                                      <p:cBhvr>
                                        <p:cTn id="17" dur="500"/>
                                        <p:tgtEl>
                                          <p:spTgt spid="30832"/>
                                        </p:tgtEl>
                                      </p:cBhvr>
                                    </p:animEffect>
                                    <p:anim calcmode="lin" valueType="num">
                                      <p:cBhvr>
                                        <p:cTn id="18" dur="500" fill="hold"/>
                                        <p:tgtEl>
                                          <p:spTgt spid="30832"/>
                                        </p:tgtEl>
                                        <p:attrNameLst>
                                          <p:attrName>ppt_x</p:attrName>
                                        </p:attrNameLst>
                                      </p:cBhvr>
                                      <p:tavLst>
                                        <p:tav tm="0">
                                          <p:val>
                                            <p:strVal val="#ppt_x"/>
                                          </p:val>
                                        </p:tav>
                                        <p:tav tm="100000">
                                          <p:val>
                                            <p:strVal val="#ppt_x"/>
                                          </p:val>
                                        </p:tav>
                                      </p:tavLst>
                                    </p:anim>
                                    <p:anim calcmode="lin" valueType="num">
                                      <p:cBhvr>
                                        <p:cTn id="19" dur="500" fill="hold"/>
                                        <p:tgtEl>
                                          <p:spTgt spid="3083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46"/>
                                        </p:tgtEl>
                                        <p:attrNameLst>
                                          <p:attrName>style.visibility</p:attrName>
                                        </p:attrNameLst>
                                      </p:cBhvr>
                                      <p:to>
                                        <p:strVal val="visible"/>
                                      </p:to>
                                    </p:set>
                                    <p:animEffect transition="in" filter="wipe(left)">
                                      <p:cBhvr>
                                        <p:cTn id="23" dur="500"/>
                                        <p:tgtEl>
                                          <p:spTgt spid="46"/>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wipe(left)">
                                      <p:cBhvr>
                                        <p:cTn id="27" dur="500"/>
                                        <p:tgtEl>
                                          <p:spTgt spid="50"/>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0836"/>
                                        </p:tgtEl>
                                        <p:attrNameLst>
                                          <p:attrName>style.visibility</p:attrName>
                                        </p:attrNameLst>
                                      </p:cBhvr>
                                      <p:to>
                                        <p:strVal val="visible"/>
                                      </p:to>
                                    </p:set>
                                    <p:animEffect transition="in" filter="wipe(left)">
                                      <p:cBhvr>
                                        <p:cTn id="30" dur="500"/>
                                        <p:tgtEl>
                                          <p:spTgt spid="30836"/>
                                        </p:tgtEl>
                                      </p:cBhvr>
                                    </p:animEffect>
                                  </p:childTnLst>
                                </p:cTn>
                              </p:par>
                            </p:childTnLst>
                          </p:cTn>
                        </p:par>
                        <p:par>
                          <p:cTn id="31" fill="hold">
                            <p:stCondLst>
                              <p:cond delay="2500"/>
                            </p:stCondLst>
                            <p:childTnLst>
                              <p:par>
                                <p:cTn id="32" presetID="22" presetClass="entr" presetSubtype="8" fill="hold" grpId="0" nodeType="afterEffect">
                                  <p:stCondLst>
                                    <p:cond delay="0"/>
                                  </p:stCondLst>
                                  <p:childTnLst>
                                    <p:set>
                                      <p:cBhvr>
                                        <p:cTn id="33" dur="1" fill="hold">
                                          <p:stCondLst>
                                            <p:cond delay="0"/>
                                          </p:stCondLst>
                                        </p:cTn>
                                        <p:tgtEl>
                                          <p:spTgt spid="48"/>
                                        </p:tgtEl>
                                        <p:attrNameLst>
                                          <p:attrName>style.visibility</p:attrName>
                                        </p:attrNameLst>
                                      </p:cBhvr>
                                      <p:to>
                                        <p:strVal val="visible"/>
                                      </p:to>
                                    </p:set>
                                    <p:animEffect transition="in" filter="wipe(left)">
                                      <p:cBhvr>
                                        <p:cTn id="34" dur="500"/>
                                        <p:tgtEl>
                                          <p:spTgt spid="48"/>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wipe(left)">
                                      <p:cBhvr>
                                        <p:cTn id="37" dur="500"/>
                                        <p:tgtEl>
                                          <p:spTgt spid="47"/>
                                        </p:tgtEl>
                                      </p:cBhvr>
                                    </p:animEffect>
                                  </p:childTnLst>
                                </p:cTn>
                              </p:par>
                            </p:childTnLst>
                          </p:cTn>
                        </p:par>
                        <p:par>
                          <p:cTn id="38" fill="hold">
                            <p:stCondLst>
                              <p:cond delay="3000"/>
                            </p:stCondLst>
                            <p:childTnLst>
                              <p:par>
                                <p:cTn id="39" presetID="22" presetClass="entr" presetSubtype="8" fill="hold" grpId="0"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wipe(left)">
                                      <p:cBhvr>
                                        <p:cTn id="41" dur="500"/>
                                        <p:tgtEl>
                                          <p:spTgt spid="40"/>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41"/>
                                        </p:tgtEl>
                                        <p:attrNameLst>
                                          <p:attrName>style.visibility</p:attrName>
                                        </p:attrNameLst>
                                      </p:cBhvr>
                                      <p:to>
                                        <p:strVal val="visible"/>
                                      </p:to>
                                    </p:set>
                                    <p:animEffect transition="in" filter="wipe(left)">
                                      <p:cBhvr>
                                        <p:cTn id="44" dur="500"/>
                                        <p:tgtEl>
                                          <p:spTgt spid="41"/>
                                        </p:tgtEl>
                                      </p:cBhvr>
                                    </p:animEffect>
                                  </p:childTnLst>
                                </p:cTn>
                              </p:par>
                            </p:childTnLst>
                          </p:cTn>
                        </p:par>
                        <p:par>
                          <p:cTn id="45" fill="hold">
                            <p:stCondLst>
                              <p:cond delay="3500"/>
                            </p:stCondLst>
                            <p:childTnLst>
                              <p:par>
                                <p:cTn id="46" presetID="47" presetClass="entr" presetSubtype="0" fill="hold" grpId="0" nodeType="afterEffect">
                                  <p:stCondLst>
                                    <p:cond delay="0"/>
                                  </p:stCondLst>
                                  <p:childTnLst>
                                    <p:set>
                                      <p:cBhvr>
                                        <p:cTn id="47" dur="1" fill="hold">
                                          <p:stCondLst>
                                            <p:cond delay="0"/>
                                          </p:stCondLst>
                                        </p:cTn>
                                        <p:tgtEl>
                                          <p:spTgt spid="57"/>
                                        </p:tgtEl>
                                        <p:attrNameLst>
                                          <p:attrName>style.visibility</p:attrName>
                                        </p:attrNameLst>
                                      </p:cBhvr>
                                      <p:to>
                                        <p:strVal val="visible"/>
                                      </p:to>
                                    </p:set>
                                    <p:animEffect transition="in" filter="fade">
                                      <p:cBhvr>
                                        <p:cTn id="48" dur="500"/>
                                        <p:tgtEl>
                                          <p:spTgt spid="57"/>
                                        </p:tgtEl>
                                      </p:cBhvr>
                                    </p:animEffect>
                                    <p:anim calcmode="lin" valueType="num">
                                      <p:cBhvr>
                                        <p:cTn id="49" dur="500" fill="hold"/>
                                        <p:tgtEl>
                                          <p:spTgt spid="57"/>
                                        </p:tgtEl>
                                        <p:attrNameLst>
                                          <p:attrName>ppt_x</p:attrName>
                                        </p:attrNameLst>
                                      </p:cBhvr>
                                      <p:tavLst>
                                        <p:tav tm="0">
                                          <p:val>
                                            <p:strVal val="#ppt_x"/>
                                          </p:val>
                                        </p:tav>
                                        <p:tav tm="100000">
                                          <p:val>
                                            <p:strVal val="#ppt_x"/>
                                          </p:val>
                                        </p:tav>
                                      </p:tavLst>
                                    </p:anim>
                                    <p:anim calcmode="lin" valueType="num">
                                      <p:cBhvr>
                                        <p:cTn id="50" dur="500" fill="hold"/>
                                        <p:tgtEl>
                                          <p:spTgt spid="57"/>
                                        </p:tgtEl>
                                        <p:attrNameLst>
                                          <p:attrName>ppt_y</p:attrName>
                                        </p:attrNameLst>
                                      </p:cBhvr>
                                      <p:tavLst>
                                        <p:tav tm="0">
                                          <p:val>
                                            <p:strVal val="#ppt_y-.1"/>
                                          </p:val>
                                        </p:tav>
                                        <p:tav tm="100000">
                                          <p:val>
                                            <p:strVal val="#ppt_y"/>
                                          </p:val>
                                        </p:tav>
                                      </p:tavLst>
                                    </p:anim>
                                  </p:childTnLst>
                                </p:cTn>
                              </p:par>
                            </p:childTnLst>
                          </p:cTn>
                        </p:par>
                        <p:par>
                          <p:cTn id="51" fill="hold">
                            <p:stCondLst>
                              <p:cond delay="4000"/>
                            </p:stCondLst>
                            <p:childTnLst>
                              <p:par>
                                <p:cTn id="52" presetID="22" presetClass="entr" presetSubtype="8" fill="hold" nodeType="afterEffect">
                                  <p:stCondLst>
                                    <p:cond delay="0"/>
                                  </p:stCondLst>
                                  <p:childTnLst>
                                    <p:set>
                                      <p:cBhvr>
                                        <p:cTn id="53" dur="1" fill="hold">
                                          <p:stCondLst>
                                            <p:cond delay="0"/>
                                          </p:stCondLst>
                                        </p:cTn>
                                        <p:tgtEl>
                                          <p:spTgt spid="58"/>
                                        </p:tgtEl>
                                        <p:attrNameLst>
                                          <p:attrName>style.visibility</p:attrName>
                                        </p:attrNameLst>
                                      </p:cBhvr>
                                      <p:to>
                                        <p:strVal val="visible"/>
                                      </p:to>
                                    </p:set>
                                    <p:animEffect transition="in" filter="wipe(left)">
                                      <p:cBhvr>
                                        <p:cTn id="54" dur="500"/>
                                        <p:tgtEl>
                                          <p:spTgt spid="58"/>
                                        </p:tgtEl>
                                      </p:cBhvr>
                                    </p:animEffect>
                                  </p:childTnLst>
                                </p:cTn>
                              </p:par>
                            </p:childTnLst>
                          </p:cTn>
                        </p:par>
                        <p:par>
                          <p:cTn id="55" fill="hold">
                            <p:stCondLst>
                              <p:cond delay="4500"/>
                            </p:stCondLst>
                            <p:childTnLst>
                              <p:par>
                                <p:cTn id="56" presetID="22" presetClass="entr" presetSubtype="8" fill="hold" grpId="0" nodeType="after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wipe(left)">
                                      <p:cBhvr>
                                        <p:cTn id="58" dur="500"/>
                                        <p:tgtEl>
                                          <p:spTgt spid="53"/>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52"/>
                                        </p:tgtEl>
                                        <p:attrNameLst>
                                          <p:attrName>style.visibility</p:attrName>
                                        </p:attrNameLst>
                                      </p:cBhvr>
                                      <p:to>
                                        <p:strVal val="visible"/>
                                      </p:to>
                                    </p:set>
                                    <p:animEffect transition="in" filter="wipe(left)">
                                      <p:cBhvr>
                                        <p:cTn id="61" dur="500"/>
                                        <p:tgtEl>
                                          <p:spTgt spid="52"/>
                                        </p:tgtEl>
                                      </p:cBhvr>
                                    </p:animEffect>
                                  </p:childTnLst>
                                </p:cTn>
                              </p:par>
                            </p:childTnLst>
                          </p:cTn>
                        </p:par>
                        <p:par>
                          <p:cTn id="62" fill="hold">
                            <p:stCondLst>
                              <p:cond delay="5000"/>
                            </p:stCondLst>
                            <p:childTnLst>
                              <p:par>
                                <p:cTn id="63" presetID="22" presetClass="entr" presetSubtype="8" fill="hold" grpId="0" nodeType="afterEffect">
                                  <p:stCondLst>
                                    <p:cond delay="0"/>
                                  </p:stCondLst>
                                  <p:childTnLst>
                                    <p:set>
                                      <p:cBhvr>
                                        <p:cTn id="64" dur="1" fill="hold">
                                          <p:stCondLst>
                                            <p:cond delay="0"/>
                                          </p:stCondLst>
                                        </p:cTn>
                                        <p:tgtEl>
                                          <p:spTgt spid="55"/>
                                        </p:tgtEl>
                                        <p:attrNameLst>
                                          <p:attrName>style.visibility</p:attrName>
                                        </p:attrNameLst>
                                      </p:cBhvr>
                                      <p:to>
                                        <p:strVal val="visible"/>
                                      </p:to>
                                    </p:set>
                                    <p:animEffect transition="in" filter="wipe(left)">
                                      <p:cBhvr>
                                        <p:cTn id="65" dur="500"/>
                                        <p:tgtEl>
                                          <p:spTgt spid="55"/>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54"/>
                                        </p:tgtEl>
                                        <p:attrNameLst>
                                          <p:attrName>style.visibility</p:attrName>
                                        </p:attrNameLst>
                                      </p:cBhvr>
                                      <p:to>
                                        <p:strVal val="visible"/>
                                      </p:to>
                                    </p:set>
                                    <p:animEffect transition="in" filter="wipe(left)">
                                      <p:cBhvr>
                                        <p:cTn id="68" dur="500"/>
                                        <p:tgtEl>
                                          <p:spTgt spid="54"/>
                                        </p:tgtEl>
                                      </p:cBhvr>
                                    </p:animEffect>
                                  </p:childTnLst>
                                </p:cTn>
                              </p:par>
                            </p:childTnLst>
                          </p:cTn>
                        </p:par>
                        <p:par>
                          <p:cTn id="69" fill="hold">
                            <p:stCondLst>
                              <p:cond delay="5500"/>
                            </p:stCondLst>
                            <p:childTnLst>
                              <p:par>
                                <p:cTn id="70" presetID="22" presetClass="entr" presetSubtype="8" fill="hold" grpId="0" nodeType="afterEffect">
                                  <p:stCondLst>
                                    <p:cond delay="0"/>
                                  </p:stCondLst>
                                  <p:childTnLst>
                                    <p:set>
                                      <p:cBhvr>
                                        <p:cTn id="71" dur="1" fill="hold">
                                          <p:stCondLst>
                                            <p:cond delay="0"/>
                                          </p:stCondLst>
                                        </p:cTn>
                                        <p:tgtEl>
                                          <p:spTgt spid="62"/>
                                        </p:tgtEl>
                                        <p:attrNameLst>
                                          <p:attrName>style.visibility</p:attrName>
                                        </p:attrNameLst>
                                      </p:cBhvr>
                                      <p:to>
                                        <p:strVal val="visible"/>
                                      </p:to>
                                    </p:set>
                                    <p:animEffect transition="in" filter="wipe(left)">
                                      <p:cBhvr>
                                        <p:cTn id="72" dur="500"/>
                                        <p:tgtEl>
                                          <p:spTgt spid="62"/>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63"/>
                                        </p:tgtEl>
                                        <p:attrNameLst>
                                          <p:attrName>style.visibility</p:attrName>
                                        </p:attrNameLst>
                                      </p:cBhvr>
                                      <p:to>
                                        <p:strVal val="visible"/>
                                      </p:to>
                                    </p:set>
                                    <p:animEffect transition="in" filter="wipe(left)">
                                      <p:cBhvr>
                                        <p:cTn id="75" dur="500"/>
                                        <p:tgtEl>
                                          <p:spTgt spid="63"/>
                                        </p:tgtEl>
                                      </p:cBhvr>
                                    </p:animEffect>
                                  </p:childTnLst>
                                </p:cTn>
                              </p:par>
                            </p:childTnLst>
                          </p:cTn>
                        </p:par>
                        <p:par>
                          <p:cTn id="76" fill="hold">
                            <p:stCondLst>
                              <p:cond delay="6000"/>
                            </p:stCondLst>
                            <p:childTnLst>
                              <p:par>
                                <p:cTn id="77" presetID="22" presetClass="entr" presetSubtype="8" fill="hold" grpId="0" nodeType="afterEffect">
                                  <p:stCondLst>
                                    <p:cond delay="0"/>
                                  </p:stCondLst>
                                  <p:childTnLst>
                                    <p:set>
                                      <p:cBhvr>
                                        <p:cTn id="78" dur="1" fill="hold">
                                          <p:stCondLst>
                                            <p:cond delay="0"/>
                                          </p:stCondLst>
                                        </p:cTn>
                                        <p:tgtEl>
                                          <p:spTgt spid="64"/>
                                        </p:tgtEl>
                                        <p:attrNameLst>
                                          <p:attrName>style.visibility</p:attrName>
                                        </p:attrNameLst>
                                      </p:cBhvr>
                                      <p:to>
                                        <p:strVal val="visible"/>
                                      </p:to>
                                    </p:set>
                                    <p:animEffect transition="in" filter="wipe(left)">
                                      <p:cBhvr>
                                        <p:cTn id="79" dur="500"/>
                                        <p:tgtEl>
                                          <p:spTgt spid="64"/>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65"/>
                                        </p:tgtEl>
                                        <p:attrNameLst>
                                          <p:attrName>style.visibility</p:attrName>
                                        </p:attrNameLst>
                                      </p:cBhvr>
                                      <p:to>
                                        <p:strVal val="visible"/>
                                      </p:to>
                                    </p:set>
                                    <p:animEffect transition="in" filter="wipe(left)">
                                      <p:cBhvr>
                                        <p:cTn id="82"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30836" grpId="0"/>
      <p:bldP spid="50" grpId="0"/>
      <p:bldP spid="47" grpId="0"/>
      <p:bldP spid="48" grpId="0"/>
      <p:bldP spid="30832" grpId="0"/>
      <p:bldP spid="40" grpId="0"/>
      <p:bldP spid="41" grpId="0"/>
      <p:bldP spid="52" grpId="0"/>
      <p:bldP spid="53" grpId="0"/>
      <p:bldP spid="54" grpId="0"/>
      <p:bldP spid="55" grpId="0"/>
      <p:bldP spid="57" grpId="0"/>
      <p:bldP spid="62" grpId="0"/>
      <p:bldP spid="63" grpId="0"/>
      <p:bldP spid="64" grpId="0"/>
      <p:bldP spid="6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609465" y="2141855"/>
            <a:ext cx="7581900" cy="5080"/>
            <a:chOff x="7259" y="3373"/>
            <a:chExt cx="11940" cy="8"/>
          </a:xfrm>
        </p:grpSpPr>
        <p:cxnSp>
          <p:nvCxnSpPr>
            <p:cNvPr id="42" name="直接连接符 41"/>
            <p:cNvCxnSpPr/>
            <p:nvPr/>
          </p:nvCxnSpPr>
          <p:spPr>
            <a:xfrm>
              <a:off x="7259" y="337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4285" y="3373"/>
              <a:ext cx="491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0" y="4707255"/>
            <a:ext cx="8279130" cy="5080"/>
            <a:chOff x="0" y="7413"/>
            <a:chExt cx="13038" cy="8"/>
          </a:xfrm>
        </p:grpSpPr>
        <p:cxnSp>
          <p:nvCxnSpPr>
            <p:cNvPr id="46" name="直接连接符 45"/>
            <p:cNvCxnSpPr/>
            <p:nvPr/>
          </p:nvCxnSpPr>
          <p:spPr>
            <a:xfrm>
              <a:off x="0" y="7413"/>
              <a:ext cx="628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5488" y="741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2480945" y="2644775"/>
            <a:ext cx="1513205" cy="1568450"/>
          </a:xfrm>
          <a:prstGeom prst="rect">
            <a:avLst/>
          </a:prstGeom>
          <a:noFill/>
        </p:spPr>
        <p:txBody>
          <a:bodyPr wrap="square" rtlCol="0">
            <a:spAutoFit/>
          </a:bodyPr>
          <a:lstStyle/>
          <a:p>
            <a:pPr algn="r"/>
            <a:r>
              <a:rPr lang="en-US" altLang="zh-CN" sz="9600">
                <a:solidFill>
                  <a:srgbClr val="6AE7FF"/>
                </a:solidFill>
              </a:rPr>
              <a:t>03</a:t>
            </a:r>
            <a:endParaRPr lang="en-US" altLang="zh-CN" sz="9600">
              <a:solidFill>
                <a:srgbClr val="6AE7FF"/>
              </a:solidFill>
            </a:endParaRPr>
          </a:p>
        </p:txBody>
      </p:sp>
      <p:sp>
        <p:nvSpPr>
          <p:cNvPr id="7" name="文本框 6"/>
          <p:cNvSpPr txBox="1"/>
          <p:nvPr/>
        </p:nvSpPr>
        <p:spPr>
          <a:xfrm>
            <a:off x="4681855" y="2966085"/>
            <a:ext cx="3735705" cy="922020"/>
          </a:xfrm>
          <a:prstGeom prst="rect">
            <a:avLst/>
          </a:prstGeom>
          <a:noFill/>
        </p:spPr>
        <p:txBody>
          <a:bodyPr wrap="square" rtlCol="0">
            <a:spAutoFit/>
          </a:bodyPr>
          <a:lstStyle/>
          <a:p>
            <a:pPr algn="l"/>
            <a:r>
              <a:rPr lang="zh-CN" altLang="en-US" sz="5400" dirty="0">
                <a:solidFill>
                  <a:srgbClr val="10FBFE"/>
                </a:solidFill>
                <a:latin typeface="微软雅黑" panose="020B0503020204020204" charset="-122"/>
                <a:ea typeface="微软雅黑" panose="020B0503020204020204" charset="-122"/>
              </a:rPr>
              <a:t>项目架构</a:t>
            </a:r>
            <a:endParaRPr lang="zh-CN" altLang="en-US" sz="5400" dirty="0">
              <a:solidFill>
                <a:srgbClr val="10FBFE"/>
              </a:solidFill>
              <a:latin typeface="微软雅黑" panose="020B0503020204020204" charset="-122"/>
              <a:ea typeface="微软雅黑" panose="020B050302020402020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par>
                          <p:cTn id="17" fill="hold">
                            <p:stCondLst>
                              <p:cond delay="1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7"/>
                                        </p:tgtEl>
                                        <p:attrNameLst>
                                          <p:attrName>ppt_y</p:attrName>
                                        </p:attrNameLst>
                                      </p:cBhvr>
                                      <p:tavLst>
                                        <p:tav tm="0">
                                          <p:val>
                                            <p:strVal val="#ppt_y"/>
                                          </p:val>
                                        </p:tav>
                                        <p:tav tm="100000">
                                          <p:val>
                                            <p:strVal val="#ppt_y"/>
                                          </p:val>
                                        </p:tav>
                                      </p:tavLst>
                                    </p:anim>
                                    <p:anim calcmode="lin" valueType="num">
                                      <p:cBhvr>
                                        <p:cTn id="22"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latin typeface="微软雅黑" panose="020B0503020204020204" charset="-122"/>
                  <a:ea typeface="微软雅黑" panose="020B0503020204020204" charset="-122"/>
                </a:rPr>
                <a:t>3</a:t>
              </a: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37185"/>
          </a:xfrm>
          <a:prstGeom prst="rect">
            <a:avLst/>
          </a:prstGeom>
          <a:noFill/>
        </p:spPr>
        <p:txBody>
          <a:bodyPr wrap="square" rtlCol="0">
            <a:spAutoFit/>
          </a:bodyPr>
          <a:lstStyle/>
          <a:p>
            <a:r>
              <a:rPr lang="zh-CN" altLang="en-US" sz="1600" b="1" dirty="0">
                <a:solidFill>
                  <a:srgbClr val="10FBFE"/>
                </a:solidFill>
                <a:latin typeface="微软雅黑" panose="020B0503020204020204" charset="-122"/>
                <a:ea typeface="微软雅黑" panose="020B0503020204020204" charset="-122"/>
                <a:sym typeface="+mn-ea"/>
              </a:rPr>
              <a:t>项目架构</a:t>
            </a:r>
            <a:r>
              <a:rPr lang="en-US" altLang="zh-CN" sz="1600" b="1" dirty="0">
                <a:solidFill>
                  <a:srgbClr val="10FBFE"/>
                </a:solidFill>
                <a:latin typeface="微软雅黑" panose="020B0503020204020204" charset="-122"/>
                <a:ea typeface="微软雅黑" panose="020B0503020204020204" charset="-122"/>
                <a:sym typeface="+mn-ea"/>
              </a:rPr>
              <a:t>-</a:t>
            </a:r>
            <a:r>
              <a:rPr lang="zh-CN" altLang="en-US" sz="1600" b="1" dirty="0">
                <a:solidFill>
                  <a:srgbClr val="10FBFE"/>
                </a:solidFill>
                <a:latin typeface="微软雅黑" panose="020B0503020204020204" charset="-122"/>
                <a:ea typeface="微软雅黑" panose="020B0503020204020204" charset="-122"/>
                <a:sym typeface="+mn-ea"/>
              </a:rPr>
              <a:t>架构图</a:t>
            </a:r>
            <a:endParaRPr lang="zh-CN" altLang="en-US" sz="1600" b="1" dirty="0">
              <a:solidFill>
                <a:srgbClr val="10FBFE"/>
              </a:solidFill>
              <a:latin typeface="微软雅黑" panose="020B0503020204020204" charset="-122"/>
              <a:ea typeface="微软雅黑" panose="020B0503020204020204" charset="-122"/>
              <a:sym typeface="+mn-ea"/>
            </a:endParaRPr>
          </a:p>
        </p:txBody>
      </p:sp>
      <p:pic>
        <p:nvPicPr>
          <p:cNvPr id="9" name="图片 8" descr="图示&#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220278" y="177329"/>
            <a:ext cx="7045101" cy="6914992"/>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609465" y="2141855"/>
            <a:ext cx="7581900" cy="5080"/>
            <a:chOff x="7259" y="3373"/>
            <a:chExt cx="11940" cy="8"/>
          </a:xfrm>
        </p:grpSpPr>
        <p:cxnSp>
          <p:nvCxnSpPr>
            <p:cNvPr id="42" name="直接连接符 41"/>
            <p:cNvCxnSpPr/>
            <p:nvPr/>
          </p:nvCxnSpPr>
          <p:spPr>
            <a:xfrm>
              <a:off x="7259" y="337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4285" y="3373"/>
              <a:ext cx="491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0" y="4707255"/>
            <a:ext cx="8279130" cy="5080"/>
            <a:chOff x="0" y="7413"/>
            <a:chExt cx="13038" cy="8"/>
          </a:xfrm>
        </p:grpSpPr>
        <p:cxnSp>
          <p:nvCxnSpPr>
            <p:cNvPr id="46" name="直接连接符 45"/>
            <p:cNvCxnSpPr/>
            <p:nvPr/>
          </p:nvCxnSpPr>
          <p:spPr>
            <a:xfrm>
              <a:off x="0" y="7413"/>
              <a:ext cx="628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5488" y="741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2480945" y="2644775"/>
            <a:ext cx="1513205" cy="1568450"/>
          </a:xfrm>
          <a:prstGeom prst="rect">
            <a:avLst/>
          </a:prstGeom>
          <a:noFill/>
        </p:spPr>
        <p:txBody>
          <a:bodyPr wrap="square" rtlCol="0">
            <a:spAutoFit/>
          </a:bodyPr>
          <a:lstStyle/>
          <a:p>
            <a:pPr algn="r"/>
            <a:r>
              <a:rPr lang="en-US" altLang="zh-CN" sz="9600" dirty="0">
                <a:solidFill>
                  <a:srgbClr val="6AE7FF"/>
                </a:solidFill>
              </a:rPr>
              <a:t>04</a:t>
            </a:r>
            <a:endParaRPr lang="en-US" altLang="zh-CN" sz="9600" dirty="0">
              <a:solidFill>
                <a:srgbClr val="6AE7FF"/>
              </a:solidFill>
            </a:endParaRPr>
          </a:p>
        </p:txBody>
      </p:sp>
      <p:sp>
        <p:nvSpPr>
          <p:cNvPr id="7" name="文本框 6"/>
          <p:cNvSpPr txBox="1"/>
          <p:nvPr/>
        </p:nvSpPr>
        <p:spPr>
          <a:xfrm>
            <a:off x="4681855" y="2966085"/>
            <a:ext cx="3735705" cy="923330"/>
          </a:xfrm>
          <a:prstGeom prst="rect">
            <a:avLst/>
          </a:prstGeom>
          <a:noFill/>
        </p:spPr>
        <p:txBody>
          <a:bodyPr wrap="square" rtlCol="0">
            <a:spAutoFit/>
          </a:bodyPr>
          <a:lstStyle/>
          <a:p>
            <a:pPr algn="l"/>
            <a:r>
              <a:rPr lang="zh-CN" altLang="en-US" sz="5400" dirty="0">
                <a:solidFill>
                  <a:srgbClr val="10FBFE"/>
                </a:solidFill>
                <a:latin typeface="微软雅黑" panose="020B0503020204020204" charset="-122"/>
                <a:ea typeface="微软雅黑" panose="020B0503020204020204" charset="-122"/>
              </a:rPr>
              <a:t>快速上手</a:t>
            </a:r>
            <a:endParaRPr lang="zh-CN" altLang="en-US" sz="5400" dirty="0">
              <a:solidFill>
                <a:srgbClr val="10FBFE"/>
              </a:solidFill>
              <a:latin typeface="微软雅黑" panose="020B0503020204020204" charset="-122"/>
              <a:ea typeface="微软雅黑" panose="020B050302020402020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par>
                          <p:cTn id="17" fill="hold">
                            <p:stCondLst>
                              <p:cond delay="1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7"/>
                                        </p:tgtEl>
                                        <p:attrNameLst>
                                          <p:attrName>ppt_y</p:attrName>
                                        </p:attrNameLst>
                                      </p:cBhvr>
                                      <p:tavLst>
                                        <p:tav tm="0">
                                          <p:val>
                                            <p:strVal val="#ppt_y"/>
                                          </p:val>
                                        </p:tav>
                                        <p:tav tm="100000">
                                          <p:val>
                                            <p:strVal val="#ppt_y"/>
                                          </p:val>
                                        </p:tav>
                                      </p:tavLst>
                                    </p:anim>
                                    <p:anim calcmode="lin" valueType="num">
                                      <p:cBhvr>
                                        <p:cTn id="22"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latin typeface="微软雅黑" panose="020B0503020204020204" charset="-122"/>
                  <a:ea typeface="微软雅黑" panose="020B0503020204020204" charset="-122"/>
                </a:rPr>
                <a:t>4</a:t>
              </a: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rPr>
              <a:t>竞赛</a:t>
            </a:r>
            <a:r>
              <a:rPr lang="zh-CN" altLang="en-US" sz="2000" b="1" dirty="0">
                <a:solidFill>
                  <a:srgbClr val="10FBFE"/>
                </a:solidFill>
                <a:latin typeface="微软雅黑" panose="020B0503020204020204" charset="-122"/>
                <a:ea typeface="微软雅黑" panose="020B0503020204020204" charset="-122"/>
              </a:rPr>
              <a:t>流程</a:t>
            </a:r>
            <a:endParaRPr lang="zh-CN" altLang="en-US" sz="1600" b="1" dirty="0">
              <a:solidFill>
                <a:srgbClr val="10FBFE"/>
              </a:solidFill>
              <a:latin typeface="微软雅黑" panose="020B0503020204020204" charset="-122"/>
              <a:ea typeface="微软雅黑" panose="020B0503020204020204" charset="-122"/>
              <a:sym typeface="+mn-ea"/>
            </a:endParaRPr>
          </a:p>
        </p:txBody>
      </p:sp>
      <p:sp>
        <p:nvSpPr>
          <p:cNvPr id="6" name="任意多边形: 形状 1"/>
          <p:cNvSpPr/>
          <p:nvPr/>
        </p:nvSpPr>
        <p:spPr>
          <a:xfrm>
            <a:off x="0" y="2958986"/>
            <a:ext cx="12192000" cy="1347474"/>
          </a:xfrm>
          <a:custGeom>
            <a:avLst/>
            <a:gdLst>
              <a:gd name="connsiteX0" fmla="*/ 0 w 10898372"/>
              <a:gd name="connsiteY0" fmla="*/ 209517 h 1347474"/>
              <a:gd name="connsiteX1" fmla="*/ 2392326 w 10898372"/>
              <a:gd name="connsiteY1" fmla="*/ 1347201 h 1347474"/>
              <a:gd name="connsiteX2" fmla="*/ 4433777 w 10898372"/>
              <a:gd name="connsiteY2" fmla="*/ 326475 h 1347474"/>
              <a:gd name="connsiteX3" fmla="*/ 6996223 w 10898372"/>
              <a:gd name="connsiteY3" fmla="*/ 1272773 h 1347474"/>
              <a:gd name="connsiteX4" fmla="*/ 9399181 w 10898372"/>
              <a:gd name="connsiteY4" fmla="*/ 18131 h 1347474"/>
              <a:gd name="connsiteX5" fmla="*/ 10898372 w 10898372"/>
              <a:gd name="connsiteY5" fmla="*/ 645452 h 134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8372" h="1347474">
                <a:moveTo>
                  <a:pt x="0" y="209517"/>
                </a:moveTo>
                <a:cubicBezTo>
                  <a:pt x="826681" y="768612"/>
                  <a:pt x="1653363" y="1327708"/>
                  <a:pt x="2392326" y="1347201"/>
                </a:cubicBezTo>
                <a:cubicBezTo>
                  <a:pt x="3131289" y="1366694"/>
                  <a:pt x="3666461" y="338880"/>
                  <a:pt x="4433777" y="326475"/>
                </a:cubicBezTo>
                <a:cubicBezTo>
                  <a:pt x="5201093" y="314070"/>
                  <a:pt x="6168656" y="1324164"/>
                  <a:pt x="6996223" y="1272773"/>
                </a:cubicBezTo>
                <a:cubicBezTo>
                  <a:pt x="7823790" y="1221382"/>
                  <a:pt x="8748823" y="122684"/>
                  <a:pt x="9399181" y="18131"/>
                </a:cubicBezTo>
                <a:cubicBezTo>
                  <a:pt x="10049539" y="-86422"/>
                  <a:pt x="10473955" y="279515"/>
                  <a:pt x="10898372" y="645452"/>
                </a:cubicBezTo>
              </a:path>
            </a:pathLst>
          </a:custGeom>
          <a:noFill/>
          <a:ln>
            <a:solidFill>
              <a:srgbClr val="6AE7FF">
                <a:alpha val="61000"/>
              </a:srgb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191625" y="4657059"/>
            <a:ext cx="3109230" cy="720924"/>
            <a:chOff x="1818113" y="1981592"/>
            <a:chExt cx="3109230" cy="720924"/>
          </a:xfrm>
        </p:grpSpPr>
        <p:sp>
          <p:nvSpPr>
            <p:cNvPr id="13" name="矩形 12"/>
            <p:cNvSpPr/>
            <p:nvPr/>
          </p:nvSpPr>
          <p:spPr>
            <a:xfrm>
              <a:off x="1818114" y="2334216"/>
              <a:ext cx="3109229" cy="368300"/>
            </a:xfrm>
            <a:prstGeom prst="rect">
              <a:avLst/>
            </a:prstGeom>
          </p:spPr>
          <p:txBody>
            <a:bodyPr wrap="square">
              <a:spAutoFit/>
            </a:bodyPr>
            <a:lstStyle/>
            <a:p>
              <a:pPr algn="l">
                <a:lnSpc>
                  <a:spcPct val="150000"/>
                </a:lnSpc>
              </a:pPr>
              <a:r>
                <a:rPr sz="1200" dirty="0">
                  <a:solidFill>
                    <a:srgbClr val="10FBFE"/>
                  </a:solidFill>
                  <a:latin typeface="微软雅黑" panose="020B0503020204020204" charset="-122"/>
                  <a:ea typeface="微软雅黑" panose="020B0503020204020204" charset="-122"/>
                  <a:cs typeface="+mn-ea"/>
                  <a:sym typeface="+mn-lt"/>
                </a:rPr>
                <a:t>管理员创建队伍和相应靶机</a:t>
              </a:r>
              <a:endParaRPr sz="1200" dirty="0">
                <a:solidFill>
                  <a:srgbClr val="10FBFE"/>
                </a:solidFill>
                <a:latin typeface="微软雅黑" panose="020B0503020204020204" charset="-122"/>
                <a:ea typeface="微软雅黑" panose="020B0503020204020204" charset="-122"/>
                <a:cs typeface="+mn-ea"/>
                <a:sym typeface="+mn-lt"/>
              </a:endParaRPr>
            </a:p>
          </p:txBody>
        </p:sp>
        <p:sp>
          <p:nvSpPr>
            <p:cNvPr id="14" name="矩形 13"/>
            <p:cNvSpPr/>
            <p:nvPr/>
          </p:nvSpPr>
          <p:spPr>
            <a:xfrm>
              <a:off x="1818113" y="1981592"/>
              <a:ext cx="2241974" cy="337185"/>
            </a:xfrm>
            <a:prstGeom prst="rect">
              <a:avLst/>
            </a:prstGeom>
          </p:spPr>
          <p:txBody>
            <a:bodyPr wrap="square">
              <a:spAutoFit/>
            </a:bodyPr>
            <a:lstStyle/>
            <a:p>
              <a:pPr algn="l">
                <a:lnSpc>
                  <a:spcPct val="100000"/>
                </a:lnSpc>
              </a:pPr>
              <a:r>
                <a:rPr lang="zh-CN" altLang="en-US" sz="1600" b="1">
                  <a:solidFill>
                    <a:srgbClr val="10FBFE"/>
                  </a:solidFill>
                  <a:latin typeface="微软雅黑" panose="020B0503020204020204" charset="-122"/>
                  <a:ea typeface="微软雅黑" panose="020B0503020204020204" charset="-122"/>
                  <a:sym typeface="+mn-ea"/>
                </a:rPr>
                <a:t>比赛</a:t>
              </a:r>
              <a:r>
                <a:rPr lang="zh-CN" altLang="en-US" sz="1600" b="1">
                  <a:solidFill>
                    <a:srgbClr val="10FBFE"/>
                  </a:solidFill>
                  <a:latin typeface="微软雅黑" panose="020B0503020204020204" charset="-122"/>
                  <a:ea typeface="微软雅黑" panose="020B0503020204020204" charset="-122"/>
                  <a:sym typeface="+mn-ea"/>
                </a:rPr>
                <a:t>准备</a:t>
              </a:r>
              <a:endParaRPr lang="zh-CN" altLang="en-US" sz="1600" b="1">
                <a:solidFill>
                  <a:srgbClr val="10FBFE"/>
                </a:solidFill>
                <a:latin typeface="微软雅黑" panose="020B0503020204020204" charset="-122"/>
                <a:ea typeface="微软雅黑" panose="020B0503020204020204" charset="-122"/>
                <a:sym typeface="+mn-ea"/>
              </a:endParaRPr>
            </a:p>
          </p:txBody>
        </p:sp>
      </p:grpSp>
      <p:grpSp>
        <p:nvGrpSpPr>
          <p:cNvPr id="15" name="组合 14"/>
          <p:cNvGrpSpPr/>
          <p:nvPr/>
        </p:nvGrpSpPr>
        <p:grpSpPr>
          <a:xfrm>
            <a:off x="1191491" y="1867316"/>
            <a:ext cx="3109229" cy="969844"/>
            <a:chOff x="1818749" y="1981592"/>
            <a:chExt cx="3109229" cy="969844"/>
          </a:xfrm>
        </p:grpSpPr>
        <p:sp>
          <p:nvSpPr>
            <p:cNvPr id="16" name="矩形 15"/>
            <p:cNvSpPr/>
            <p:nvPr/>
          </p:nvSpPr>
          <p:spPr>
            <a:xfrm>
              <a:off x="1818749" y="2306276"/>
              <a:ext cx="3109229" cy="645160"/>
            </a:xfrm>
            <a:prstGeom prst="rect">
              <a:avLst/>
            </a:prstGeom>
          </p:spPr>
          <p:txBody>
            <a:bodyPr wrap="square">
              <a:spAutoFit/>
            </a:bodyPr>
            <a:lstStyle/>
            <a:p>
              <a:pPr algn="r">
                <a:lnSpc>
                  <a:spcPct val="150000"/>
                </a:lnSpc>
              </a:pPr>
              <a:r>
                <a:rPr sz="1200" dirty="0">
                  <a:solidFill>
                    <a:srgbClr val="10FBFE"/>
                  </a:solidFill>
                  <a:latin typeface="微软雅黑" panose="020B0503020204020204" charset="-122"/>
                  <a:ea typeface="微软雅黑" panose="020B0503020204020204" charset="-122"/>
                  <a:cs typeface="+mn-ea"/>
                  <a:sym typeface="+mn-lt"/>
                </a:rPr>
                <a:t>队伍获取到账号密码后登录，</a:t>
              </a:r>
              <a:r>
                <a:rPr lang="zh-CN" sz="1200" dirty="0">
                  <a:solidFill>
                    <a:srgbClr val="10FBFE"/>
                  </a:solidFill>
                  <a:latin typeface="微软雅黑" panose="020B0503020204020204" charset="-122"/>
                  <a:ea typeface="微软雅黑" panose="020B0503020204020204" charset="-122"/>
                  <a:cs typeface="+mn-ea"/>
                  <a:sym typeface="+mn-lt"/>
                </a:rPr>
                <a:t>使用</a:t>
              </a:r>
              <a:r>
                <a:rPr sz="1200" dirty="0">
                  <a:solidFill>
                    <a:srgbClr val="10FBFE"/>
                  </a:solidFill>
                  <a:latin typeface="微软雅黑" panose="020B0503020204020204" charset="-122"/>
                  <a:ea typeface="微软雅黑" panose="020B0503020204020204" charset="-122"/>
                  <a:cs typeface="+mn-ea"/>
                  <a:sym typeface="+mn-lt"/>
                </a:rPr>
                <a:t>ssh登录</a:t>
              </a:r>
              <a:r>
                <a:rPr lang="zh-CN" sz="1200" dirty="0">
                  <a:solidFill>
                    <a:srgbClr val="10FBFE"/>
                  </a:solidFill>
                  <a:latin typeface="微软雅黑" panose="020B0503020204020204" charset="-122"/>
                  <a:ea typeface="微软雅黑" panose="020B0503020204020204" charset="-122"/>
                  <a:cs typeface="+mn-ea"/>
                  <a:sym typeface="+mn-lt"/>
                </a:rPr>
                <a:t>队伍</a:t>
              </a:r>
              <a:r>
                <a:rPr lang="zh-CN" sz="1200" dirty="0">
                  <a:solidFill>
                    <a:srgbClr val="10FBFE"/>
                  </a:solidFill>
                  <a:latin typeface="微软雅黑" panose="020B0503020204020204" charset="-122"/>
                  <a:ea typeface="微软雅黑" panose="020B0503020204020204" charset="-122"/>
                  <a:cs typeface="+mn-ea"/>
                  <a:sym typeface="+mn-lt"/>
                </a:rPr>
                <a:t>靶机</a:t>
              </a:r>
              <a:endParaRPr lang="zh-CN" sz="1200" dirty="0">
                <a:solidFill>
                  <a:srgbClr val="10FBFE"/>
                </a:solidFill>
                <a:latin typeface="微软雅黑" panose="020B0503020204020204" charset="-122"/>
                <a:ea typeface="微软雅黑" panose="020B0503020204020204" charset="-122"/>
                <a:cs typeface="+mn-ea"/>
                <a:sym typeface="+mn-lt"/>
              </a:endParaRPr>
            </a:p>
          </p:txBody>
        </p:sp>
        <p:sp>
          <p:nvSpPr>
            <p:cNvPr id="17" name="矩形 16"/>
            <p:cNvSpPr/>
            <p:nvPr/>
          </p:nvSpPr>
          <p:spPr>
            <a:xfrm>
              <a:off x="2685369" y="1981592"/>
              <a:ext cx="2241974" cy="337185"/>
            </a:xfrm>
            <a:prstGeom prst="rect">
              <a:avLst/>
            </a:prstGeom>
          </p:spPr>
          <p:txBody>
            <a:bodyPr wrap="square">
              <a:spAutoFit/>
            </a:bodyPr>
            <a:lstStyle/>
            <a:p>
              <a:pPr algn="r">
                <a:lnSpc>
                  <a:spcPct val="100000"/>
                </a:lnSpc>
              </a:pPr>
              <a:r>
                <a:rPr lang="zh-CN" altLang="en-US" sz="1600" b="1">
                  <a:solidFill>
                    <a:srgbClr val="10FBFE"/>
                  </a:solidFill>
                  <a:latin typeface="微软雅黑" panose="020B0503020204020204" charset="-122"/>
                  <a:ea typeface="微软雅黑" panose="020B0503020204020204" charset="-122"/>
                  <a:sym typeface="+mn-ea"/>
                </a:rPr>
                <a:t>选手</a:t>
              </a:r>
              <a:r>
                <a:rPr lang="zh-CN" altLang="en-US" sz="1600" b="1">
                  <a:solidFill>
                    <a:srgbClr val="10FBFE"/>
                  </a:solidFill>
                  <a:latin typeface="微软雅黑" panose="020B0503020204020204" charset="-122"/>
                  <a:ea typeface="微软雅黑" panose="020B0503020204020204" charset="-122"/>
                  <a:sym typeface="+mn-ea"/>
                </a:rPr>
                <a:t>登录</a:t>
              </a:r>
              <a:endParaRPr lang="zh-CN" altLang="en-US" sz="1600" b="1">
                <a:solidFill>
                  <a:srgbClr val="10FBFE"/>
                </a:solidFill>
                <a:latin typeface="微软雅黑" panose="020B0503020204020204" charset="-122"/>
                <a:ea typeface="微软雅黑" panose="020B0503020204020204" charset="-122"/>
                <a:sym typeface="+mn-ea"/>
              </a:endParaRPr>
            </a:p>
          </p:txBody>
        </p:sp>
      </p:grpSp>
      <p:grpSp>
        <p:nvGrpSpPr>
          <p:cNvPr id="18" name="组合 17"/>
          <p:cNvGrpSpPr/>
          <p:nvPr/>
        </p:nvGrpSpPr>
        <p:grpSpPr>
          <a:xfrm>
            <a:off x="5685874" y="4502119"/>
            <a:ext cx="3109230" cy="997784"/>
            <a:chOff x="1818113" y="1981592"/>
            <a:chExt cx="3109230" cy="997784"/>
          </a:xfrm>
        </p:grpSpPr>
        <p:sp>
          <p:nvSpPr>
            <p:cNvPr id="19" name="矩形 18"/>
            <p:cNvSpPr/>
            <p:nvPr/>
          </p:nvSpPr>
          <p:spPr>
            <a:xfrm>
              <a:off x="1818114" y="2334216"/>
              <a:ext cx="3109229" cy="645160"/>
            </a:xfrm>
            <a:prstGeom prst="rect">
              <a:avLst/>
            </a:prstGeom>
          </p:spPr>
          <p:txBody>
            <a:bodyPr wrap="square">
              <a:spAutoFit/>
            </a:bodyPr>
            <a:lstStyle/>
            <a:p>
              <a:pPr algn="l">
                <a:lnSpc>
                  <a:spcPct val="150000"/>
                </a:lnSpc>
              </a:pPr>
              <a:r>
                <a:rPr lang="zh-CN" sz="1200" dirty="0">
                  <a:solidFill>
                    <a:srgbClr val="10FBFE"/>
                  </a:solidFill>
                  <a:latin typeface="微软雅黑" panose="020B0503020204020204" charset="-122"/>
                  <a:ea typeface="微软雅黑" panose="020B0503020204020204" charset="-122"/>
                  <a:cs typeface="+mn-ea"/>
                  <a:sym typeface="+mn-lt"/>
                </a:rPr>
                <a:t>选手们维护并修复自身服务器漏洞，利用已发现的漏洞攻击其他队伍</a:t>
              </a:r>
              <a:r>
                <a:rPr lang="zh-CN" sz="1200" dirty="0">
                  <a:solidFill>
                    <a:srgbClr val="10FBFE"/>
                  </a:solidFill>
                  <a:latin typeface="微软雅黑" panose="020B0503020204020204" charset="-122"/>
                  <a:ea typeface="微软雅黑" panose="020B0503020204020204" charset="-122"/>
                  <a:cs typeface="+mn-ea"/>
                  <a:sym typeface="+mn-lt"/>
                </a:rPr>
                <a:t>服务器</a:t>
              </a:r>
              <a:endParaRPr lang="zh-CN" sz="1200" dirty="0">
                <a:solidFill>
                  <a:srgbClr val="10FBFE"/>
                </a:solidFill>
                <a:latin typeface="微软雅黑" panose="020B0503020204020204" charset="-122"/>
                <a:ea typeface="微软雅黑" panose="020B0503020204020204" charset="-122"/>
                <a:cs typeface="+mn-ea"/>
                <a:sym typeface="+mn-lt"/>
              </a:endParaRPr>
            </a:p>
          </p:txBody>
        </p:sp>
        <p:sp>
          <p:nvSpPr>
            <p:cNvPr id="20" name="矩形 19"/>
            <p:cNvSpPr/>
            <p:nvPr/>
          </p:nvSpPr>
          <p:spPr>
            <a:xfrm>
              <a:off x="1818113" y="1981592"/>
              <a:ext cx="2241974" cy="337185"/>
            </a:xfrm>
            <a:prstGeom prst="rect">
              <a:avLst/>
            </a:prstGeom>
          </p:spPr>
          <p:txBody>
            <a:bodyPr wrap="square">
              <a:spAutoFit/>
            </a:bodyPr>
            <a:lstStyle/>
            <a:p>
              <a:pPr algn="l">
                <a:lnSpc>
                  <a:spcPct val="100000"/>
                </a:lnSpc>
              </a:pPr>
              <a:r>
                <a:rPr lang="zh-CN" altLang="en-US" sz="1600" b="1">
                  <a:solidFill>
                    <a:srgbClr val="10FBFE"/>
                  </a:solidFill>
                  <a:latin typeface="微软雅黑" panose="020B0503020204020204" charset="-122"/>
                  <a:ea typeface="微软雅黑" panose="020B0503020204020204" charset="-122"/>
                  <a:sym typeface="+mn-ea"/>
                </a:rPr>
                <a:t>攻防</a:t>
              </a:r>
              <a:r>
                <a:rPr lang="zh-CN" altLang="en-US" sz="1600" b="1">
                  <a:solidFill>
                    <a:srgbClr val="10FBFE"/>
                  </a:solidFill>
                  <a:latin typeface="微软雅黑" panose="020B0503020204020204" charset="-122"/>
                  <a:ea typeface="微软雅黑" panose="020B0503020204020204" charset="-122"/>
                  <a:sym typeface="+mn-ea"/>
                </a:rPr>
                <a:t>对抗</a:t>
              </a:r>
              <a:endParaRPr lang="zh-CN" altLang="en-US" sz="1600" b="1">
                <a:solidFill>
                  <a:srgbClr val="10FBFE"/>
                </a:solidFill>
                <a:latin typeface="微软雅黑" panose="020B0503020204020204" charset="-122"/>
                <a:ea typeface="微软雅黑" panose="020B0503020204020204" charset="-122"/>
                <a:sym typeface="+mn-ea"/>
              </a:endParaRPr>
            </a:p>
          </p:txBody>
        </p:sp>
      </p:grpSp>
      <p:grpSp>
        <p:nvGrpSpPr>
          <p:cNvPr id="21" name="组合 20"/>
          <p:cNvGrpSpPr/>
          <p:nvPr/>
        </p:nvGrpSpPr>
        <p:grpSpPr>
          <a:xfrm>
            <a:off x="8560385" y="3471326"/>
            <a:ext cx="3109229" cy="720924"/>
            <a:chOff x="1818114" y="1981592"/>
            <a:chExt cx="3109229" cy="720924"/>
          </a:xfrm>
        </p:grpSpPr>
        <p:sp>
          <p:nvSpPr>
            <p:cNvPr id="22" name="矩形 21"/>
            <p:cNvSpPr/>
            <p:nvPr/>
          </p:nvSpPr>
          <p:spPr>
            <a:xfrm>
              <a:off x="1818114" y="2334216"/>
              <a:ext cx="3109229" cy="368300"/>
            </a:xfrm>
            <a:prstGeom prst="rect">
              <a:avLst/>
            </a:prstGeom>
          </p:spPr>
          <p:txBody>
            <a:bodyPr wrap="square">
              <a:spAutoFit/>
            </a:bodyPr>
            <a:lstStyle/>
            <a:p>
              <a:pPr algn="r">
                <a:lnSpc>
                  <a:spcPct val="150000"/>
                </a:lnSpc>
              </a:pPr>
              <a:r>
                <a:rPr lang="zh-CN" sz="1200" dirty="0">
                  <a:solidFill>
                    <a:srgbClr val="10FBFE"/>
                  </a:solidFill>
                  <a:latin typeface="微软雅黑" panose="020B0503020204020204" charset="-122"/>
                  <a:ea typeface="微软雅黑" panose="020B0503020204020204" charset="-122"/>
                  <a:cs typeface="+mn-ea"/>
                  <a:sym typeface="+mn-lt"/>
                </a:rPr>
                <a:t>输出队伍排名和</a:t>
              </a:r>
              <a:r>
                <a:rPr lang="zh-CN" sz="1200" dirty="0">
                  <a:solidFill>
                    <a:srgbClr val="10FBFE"/>
                  </a:solidFill>
                  <a:latin typeface="微软雅黑" panose="020B0503020204020204" charset="-122"/>
                  <a:ea typeface="微软雅黑" panose="020B0503020204020204" charset="-122"/>
                  <a:cs typeface="+mn-ea"/>
                  <a:sym typeface="+mn-lt"/>
                </a:rPr>
                <a:t>成绩</a:t>
              </a:r>
              <a:endParaRPr lang="zh-CN" sz="1200" dirty="0">
                <a:solidFill>
                  <a:srgbClr val="10FBFE"/>
                </a:solidFill>
                <a:latin typeface="微软雅黑" panose="020B0503020204020204" charset="-122"/>
                <a:ea typeface="微软雅黑" panose="020B0503020204020204" charset="-122"/>
                <a:cs typeface="+mn-ea"/>
                <a:sym typeface="+mn-lt"/>
              </a:endParaRPr>
            </a:p>
          </p:txBody>
        </p:sp>
        <p:sp>
          <p:nvSpPr>
            <p:cNvPr id="23" name="矩形 22"/>
            <p:cNvSpPr/>
            <p:nvPr/>
          </p:nvSpPr>
          <p:spPr>
            <a:xfrm>
              <a:off x="2685369" y="1981592"/>
              <a:ext cx="2241974" cy="337185"/>
            </a:xfrm>
            <a:prstGeom prst="rect">
              <a:avLst/>
            </a:prstGeom>
          </p:spPr>
          <p:txBody>
            <a:bodyPr wrap="square">
              <a:spAutoFit/>
            </a:bodyPr>
            <a:lstStyle/>
            <a:p>
              <a:pPr algn="r">
                <a:lnSpc>
                  <a:spcPct val="100000"/>
                </a:lnSpc>
              </a:pPr>
              <a:r>
                <a:rPr lang="zh-CN" altLang="en-US" sz="1600" b="1">
                  <a:solidFill>
                    <a:srgbClr val="10FBFE"/>
                  </a:solidFill>
                  <a:latin typeface="微软雅黑" panose="020B0503020204020204" charset="-122"/>
                  <a:ea typeface="微软雅黑" panose="020B0503020204020204" charset="-122"/>
                  <a:sym typeface="+mn-ea"/>
                </a:rPr>
                <a:t>比赛</a:t>
              </a:r>
              <a:r>
                <a:rPr lang="zh-CN" altLang="en-US" sz="1600" b="1">
                  <a:solidFill>
                    <a:srgbClr val="10FBFE"/>
                  </a:solidFill>
                  <a:latin typeface="微软雅黑" panose="020B0503020204020204" charset="-122"/>
                  <a:ea typeface="微软雅黑" panose="020B0503020204020204" charset="-122"/>
                  <a:sym typeface="+mn-ea"/>
                </a:rPr>
                <a:t>结束</a:t>
              </a:r>
              <a:endParaRPr lang="zh-CN" altLang="en-US" sz="1600" b="1">
                <a:solidFill>
                  <a:srgbClr val="10FBFE"/>
                </a:solidFill>
                <a:latin typeface="微软雅黑" panose="020B0503020204020204" charset="-122"/>
                <a:ea typeface="微软雅黑" panose="020B0503020204020204" charset="-122"/>
                <a:sym typeface="+mn-ea"/>
              </a:endParaRPr>
            </a:p>
          </p:txBody>
        </p:sp>
      </p:grpSp>
      <p:pic>
        <p:nvPicPr>
          <p:cNvPr id="29" name="图片 28" descr="添加"/>
          <p:cNvPicPr>
            <a:picLocks noChangeAspect="1"/>
          </p:cNvPicPr>
          <p:nvPr/>
        </p:nvPicPr>
        <p:blipFill>
          <a:blip r:embed="rId1"/>
          <a:stretch>
            <a:fillRect/>
          </a:stretch>
        </p:blipFill>
        <p:spPr>
          <a:xfrm>
            <a:off x="960755" y="3605530"/>
            <a:ext cx="846455" cy="846455"/>
          </a:xfrm>
          <a:prstGeom prst="rect">
            <a:avLst/>
          </a:prstGeom>
        </p:spPr>
      </p:pic>
      <p:pic>
        <p:nvPicPr>
          <p:cNvPr id="30" name="图片 29" descr="团队"/>
          <p:cNvPicPr>
            <a:picLocks noChangeAspect="1"/>
          </p:cNvPicPr>
          <p:nvPr/>
        </p:nvPicPr>
        <p:blipFill>
          <a:blip r:embed="rId2"/>
          <a:stretch>
            <a:fillRect/>
          </a:stretch>
        </p:blipFill>
        <p:spPr>
          <a:xfrm>
            <a:off x="3433445" y="3251200"/>
            <a:ext cx="1132205" cy="847725"/>
          </a:xfrm>
          <a:prstGeom prst="rect">
            <a:avLst/>
          </a:prstGeom>
        </p:spPr>
      </p:pic>
      <p:pic>
        <p:nvPicPr>
          <p:cNvPr id="31" name="图片 30" descr="圈子"/>
          <p:cNvPicPr>
            <a:picLocks noChangeAspect="1"/>
          </p:cNvPicPr>
          <p:nvPr/>
        </p:nvPicPr>
        <p:blipFill>
          <a:blip r:embed="rId3"/>
          <a:stretch>
            <a:fillRect/>
          </a:stretch>
        </p:blipFill>
        <p:spPr>
          <a:xfrm>
            <a:off x="5685790" y="3251200"/>
            <a:ext cx="1036320" cy="1036320"/>
          </a:xfrm>
          <a:prstGeom prst="rect">
            <a:avLst/>
          </a:prstGeom>
        </p:spPr>
      </p:pic>
      <p:pic>
        <p:nvPicPr>
          <p:cNvPr id="32" name="图片 31" descr="账单"/>
          <p:cNvPicPr>
            <a:picLocks noChangeAspect="1"/>
          </p:cNvPicPr>
          <p:nvPr/>
        </p:nvPicPr>
        <p:blipFill>
          <a:blip r:embed="rId4"/>
          <a:stretch>
            <a:fillRect/>
          </a:stretch>
        </p:blipFill>
        <p:spPr>
          <a:xfrm>
            <a:off x="8127365" y="3345815"/>
            <a:ext cx="846455" cy="846455"/>
          </a:xfrm>
          <a:prstGeom prst="rect">
            <a:avLst/>
          </a:prstGeom>
        </p:spPr>
      </p:pic>
      <p:pic>
        <p:nvPicPr>
          <p:cNvPr id="37" name="图片 36" descr="关闭"/>
          <p:cNvPicPr>
            <a:picLocks noChangeAspect="1"/>
          </p:cNvPicPr>
          <p:nvPr/>
        </p:nvPicPr>
        <p:blipFill>
          <a:blip r:embed="rId5"/>
          <a:stretch>
            <a:fillRect/>
          </a:stretch>
        </p:blipFill>
        <p:spPr>
          <a:xfrm>
            <a:off x="10205085" y="2391410"/>
            <a:ext cx="893445" cy="893445"/>
          </a:xfrm>
          <a:prstGeom prst="rect">
            <a:avLst/>
          </a:prstGeom>
        </p:spPr>
      </p:pic>
      <p:grpSp>
        <p:nvGrpSpPr>
          <p:cNvPr id="38" name="组合 37"/>
          <p:cNvGrpSpPr/>
          <p:nvPr/>
        </p:nvGrpSpPr>
        <p:grpSpPr>
          <a:xfrm>
            <a:off x="5991810" y="2165766"/>
            <a:ext cx="3109229" cy="997784"/>
            <a:chOff x="1818114" y="1981592"/>
            <a:chExt cx="3109229" cy="997784"/>
          </a:xfrm>
        </p:grpSpPr>
        <p:sp>
          <p:nvSpPr>
            <p:cNvPr id="39" name="矩形 38"/>
            <p:cNvSpPr/>
            <p:nvPr/>
          </p:nvSpPr>
          <p:spPr>
            <a:xfrm>
              <a:off x="1818114" y="2334216"/>
              <a:ext cx="3109229" cy="645160"/>
            </a:xfrm>
            <a:prstGeom prst="rect">
              <a:avLst/>
            </a:prstGeom>
          </p:spPr>
          <p:txBody>
            <a:bodyPr wrap="square">
              <a:spAutoFit/>
            </a:bodyPr>
            <a:p>
              <a:pPr algn="r">
                <a:lnSpc>
                  <a:spcPct val="150000"/>
                </a:lnSpc>
              </a:pPr>
              <a:r>
                <a:rPr lang="zh-CN" sz="1200" dirty="0">
                  <a:solidFill>
                    <a:srgbClr val="10FBFE"/>
                  </a:solidFill>
                  <a:latin typeface="微软雅黑" panose="020B0503020204020204" charset="-122"/>
                  <a:ea typeface="微软雅黑" panose="020B0503020204020204" charset="-122"/>
                  <a:cs typeface="+mn-ea"/>
                  <a:sym typeface="+mn-lt"/>
                </a:rPr>
                <a:t>每一小轮对每个队伍进行加减分处理，同时对服务器宕机队伍进行扣分</a:t>
              </a:r>
              <a:r>
                <a:rPr lang="zh-CN" sz="1200" dirty="0">
                  <a:solidFill>
                    <a:srgbClr val="10FBFE"/>
                  </a:solidFill>
                  <a:latin typeface="微软雅黑" panose="020B0503020204020204" charset="-122"/>
                  <a:ea typeface="微软雅黑" panose="020B0503020204020204" charset="-122"/>
                  <a:cs typeface="+mn-ea"/>
                  <a:sym typeface="+mn-lt"/>
                </a:rPr>
                <a:t>处理</a:t>
              </a:r>
              <a:endParaRPr lang="zh-CN" sz="1200" dirty="0">
                <a:solidFill>
                  <a:srgbClr val="10FBFE"/>
                </a:solidFill>
                <a:latin typeface="微软雅黑" panose="020B0503020204020204" charset="-122"/>
                <a:ea typeface="微软雅黑" panose="020B0503020204020204" charset="-122"/>
                <a:cs typeface="+mn-ea"/>
                <a:sym typeface="+mn-lt"/>
              </a:endParaRPr>
            </a:p>
          </p:txBody>
        </p:sp>
        <p:sp>
          <p:nvSpPr>
            <p:cNvPr id="40" name="矩形 39"/>
            <p:cNvSpPr/>
            <p:nvPr/>
          </p:nvSpPr>
          <p:spPr>
            <a:xfrm>
              <a:off x="2685369" y="1981592"/>
              <a:ext cx="2241974" cy="337185"/>
            </a:xfrm>
            <a:prstGeom prst="rect">
              <a:avLst/>
            </a:prstGeom>
          </p:spPr>
          <p:txBody>
            <a:bodyPr wrap="square">
              <a:spAutoFit/>
            </a:bodyPr>
            <a:p>
              <a:pPr algn="r">
                <a:lnSpc>
                  <a:spcPct val="100000"/>
                </a:lnSpc>
              </a:pPr>
              <a:r>
                <a:rPr lang="zh-CN" altLang="en-US" sz="1600" b="1">
                  <a:solidFill>
                    <a:srgbClr val="10FBFE"/>
                  </a:solidFill>
                  <a:latin typeface="微软雅黑" panose="020B0503020204020204" charset="-122"/>
                  <a:ea typeface="微软雅黑" panose="020B0503020204020204" charset="-122"/>
                  <a:sym typeface="+mn-ea"/>
                </a:rPr>
                <a:t>攻击宕机</a:t>
              </a:r>
              <a:r>
                <a:rPr lang="zh-CN" altLang="en-US" sz="1600" b="1">
                  <a:solidFill>
                    <a:srgbClr val="10FBFE"/>
                  </a:solidFill>
                  <a:latin typeface="微软雅黑" panose="020B0503020204020204" charset="-122"/>
                  <a:ea typeface="微软雅黑" panose="020B0503020204020204" charset="-122"/>
                  <a:sym typeface="+mn-ea"/>
                </a:rPr>
                <a:t>统计</a:t>
              </a:r>
              <a:endParaRPr lang="zh-CN" altLang="en-US" sz="1600" b="1">
                <a:solidFill>
                  <a:srgbClr val="10FBFE"/>
                </a:solidFill>
                <a:latin typeface="微软雅黑" panose="020B0503020204020204" charset="-122"/>
                <a:ea typeface="微软雅黑" panose="020B0503020204020204" charset="-122"/>
                <a:sym typeface="+mn-ea"/>
              </a:endParaRPr>
            </a:p>
          </p:txBody>
        </p:sp>
      </p:gr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1500"/>
                            </p:stCondLst>
                            <p:childTnLst>
                              <p:par>
                                <p:cTn id="19" presetID="12" presetClass="entr" presetSubtype="8"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p:tgtEl>
                                          <p:spTgt spid="12"/>
                                        </p:tgtEl>
                                        <p:attrNameLst>
                                          <p:attrName>ppt_x</p:attrName>
                                        </p:attrNameLst>
                                      </p:cBhvr>
                                      <p:tavLst>
                                        <p:tav tm="0">
                                          <p:val>
                                            <p:strVal val="#ppt_x-#ppt_w*1.125000"/>
                                          </p:val>
                                        </p:tav>
                                        <p:tav tm="100000">
                                          <p:val>
                                            <p:strVal val="#ppt_x"/>
                                          </p:val>
                                        </p:tav>
                                      </p:tavLst>
                                    </p:anim>
                                    <p:animEffect transition="in" filter="wipe(right)">
                                      <p:cBhvr>
                                        <p:cTn id="22" dur="500"/>
                                        <p:tgtEl>
                                          <p:spTgt spid="12"/>
                                        </p:tgtEl>
                                      </p:cBhvr>
                                    </p:animEffect>
                                  </p:childTnLst>
                                </p:cTn>
                              </p:par>
                              <p:par>
                                <p:cTn id="23" presetID="12" presetClass="entr" presetSubtype="2" fill="hold" nodeType="withEffect">
                                  <p:stCondLst>
                                    <p:cond delay="250"/>
                                  </p:stCondLst>
                                  <p:childTnLst>
                                    <p:set>
                                      <p:cBhvr>
                                        <p:cTn id="24" dur="1" fill="hold">
                                          <p:stCondLst>
                                            <p:cond delay="0"/>
                                          </p:stCondLst>
                                        </p:cTn>
                                        <p:tgtEl>
                                          <p:spTgt spid="15"/>
                                        </p:tgtEl>
                                        <p:attrNameLst>
                                          <p:attrName>style.visibility</p:attrName>
                                        </p:attrNameLst>
                                      </p:cBhvr>
                                      <p:to>
                                        <p:strVal val="visible"/>
                                      </p:to>
                                    </p:set>
                                    <p:anim calcmode="lin" valueType="num">
                                      <p:cBhvr additive="base">
                                        <p:cTn id="25" dur="500"/>
                                        <p:tgtEl>
                                          <p:spTgt spid="15"/>
                                        </p:tgtEl>
                                        <p:attrNameLst>
                                          <p:attrName>ppt_x</p:attrName>
                                        </p:attrNameLst>
                                      </p:cBhvr>
                                      <p:tavLst>
                                        <p:tav tm="0">
                                          <p:val>
                                            <p:strVal val="#ppt_x+#ppt_w*1.125000"/>
                                          </p:val>
                                        </p:tav>
                                        <p:tav tm="100000">
                                          <p:val>
                                            <p:strVal val="#ppt_x"/>
                                          </p:val>
                                        </p:tav>
                                      </p:tavLst>
                                    </p:anim>
                                    <p:animEffect transition="in" filter="wipe(left)">
                                      <p:cBhvr>
                                        <p:cTn id="26" dur="500"/>
                                        <p:tgtEl>
                                          <p:spTgt spid="15"/>
                                        </p:tgtEl>
                                      </p:cBhvr>
                                    </p:animEffect>
                                  </p:childTnLst>
                                </p:cTn>
                              </p:par>
                              <p:par>
                                <p:cTn id="27" presetID="12" presetClass="entr" presetSubtype="8" fill="hold" nodeType="withEffect">
                                  <p:stCondLst>
                                    <p:cond delay="500"/>
                                  </p:stCondLst>
                                  <p:childTnLst>
                                    <p:set>
                                      <p:cBhvr>
                                        <p:cTn id="28" dur="1" fill="hold">
                                          <p:stCondLst>
                                            <p:cond delay="0"/>
                                          </p:stCondLst>
                                        </p:cTn>
                                        <p:tgtEl>
                                          <p:spTgt spid="18"/>
                                        </p:tgtEl>
                                        <p:attrNameLst>
                                          <p:attrName>style.visibility</p:attrName>
                                        </p:attrNameLst>
                                      </p:cBhvr>
                                      <p:to>
                                        <p:strVal val="visible"/>
                                      </p:to>
                                    </p:set>
                                    <p:anim calcmode="lin" valueType="num">
                                      <p:cBhvr additive="base">
                                        <p:cTn id="29" dur="500"/>
                                        <p:tgtEl>
                                          <p:spTgt spid="18"/>
                                        </p:tgtEl>
                                        <p:attrNameLst>
                                          <p:attrName>ppt_x</p:attrName>
                                        </p:attrNameLst>
                                      </p:cBhvr>
                                      <p:tavLst>
                                        <p:tav tm="0">
                                          <p:val>
                                            <p:strVal val="#ppt_x-#ppt_w*1.125000"/>
                                          </p:val>
                                        </p:tav>
                                        <p:tav tm="100000">
                                          <p:val>
                                            <p:strVal val="#ppt_x"/>
                                          </p:val>
                                        </p:tav>
                                      </p:tavLst>
                                    </p:anim>
                                    <p:animEffect transition="in" filter="wipe(right)">
                                      <p:cBhvr>
                                        <p:cTn id="30" dur="500"/>
                                        <p:tgtEl>
                                          <p:spTgt spid="18"/>
                                        </p:tgtEl>
                                      </p:cBhvr>
                                    </p:animEffect>
                                  </p:childTnLst>
                                </p:cTn>
                              </p:par>
                              <p:par>
                                <p:cTn id="31" presetID="12" presetClass="entr" presetSubtype="2" fill="hold" nodeType="withEffect">
                                  <p:stCondLst>
                                    <p:cond delay="75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p:tgtEl>
                                          <p:spTgt spid="21"/>
                                        </p:tgtEl>
                                        <p:attrNameLst>
                                          <p:attrName>ppt_x</p:attrName>
                                        </p:attrNameLst>
                                      </p:cBhvr>
                                      <p:tavLst>
                                        <p:tav tm="0">
                                          <p:val>
                                            <p:strVal val="#ppt_x+#ppt_w*1.125000"/>
                                          </p:val>
                                        </p:tav>
                                        <p:tav tm="100000">
                                          <p:val>
                                            <p:strVal val="#ppt_x"/>
                                          </p:val>
                                        </p:tav>
                                      </p:tavLst>
                                    </p:anim>
                                    <p:animEffect transition="in" filter="wipe(left)">
                                      <p:cBhvr>
                                        <p:cTn id="34" dur="500"/>
                                        <p:tgtEl>
                                          <p:spTgt spid="21"/>
                                        </p:tgtEl>
                                      </p:cBhvr>
                                    </p:animEffect>
                                  </p:childTnLst>
                                </p:cTn>
                              </p:par>
                              <p:par>
                                <p:cTn id="35" presetID="12" presetClass="entr" presetSubtype="2" fill="hold" nodeType="withEffect">
                                  <p:stCondLst>
                                    <p:cond delay="750"/>
                                  </p:stCondLst>
                                  <p:childTnLst>
                                    <p:set>
                                      <p:cBhvr>
                                        <p:cTn id="36" dur="1" fill="hold">
                                          <p:stCondLst>
                                            <p:cond delay="0"/>
                                          </p:stCondLst>
                                        </p:cTn>
                                        <p:tgtEl>
                                          <p:spTgt spid="38"/>
                                        </p:tgtEl>
                                        <p:attrNameLst>
                                          <p:attrName>style.visibility</p:attrName>
                                        </p:attrNameLst>
                                      </p:cBhvr>
                                      <p:to>
                                        <p:strVal val="visible"/>
                                      </p:to>
                                    </p:set>
                                    <p:anim calcmode="lin" valueType="num">
                                      <p:cBhvr additive="base">
                                        <p:cTn id="37" dur="500"/>
                                        <p:tgtEl>
                                          <p:spTgt spid="38"/>
                                        </p:tgtEl>
                                        <p:attrNameLst>
                                          <p:attrName>ppt_x</p:attrName>
                                        </p:attrNameLst>
                                      </p:cBhvr>
                                      <p:tavLst>
                                        <p:tav tm="0">
                                          <p:val>
                                            <p:strVal val="#ppt_x+#ppt_w*1.125000"/>
                                          </p:val>
                                        </p:tav>
                                        <p:tav tm="100000">
                                          <p:val>
                                            <p:strVal val="#ppt_x"/>
                                          </p:val>
                                        </p:tav>
                                      </p:tavLst>
                                    </p:anim>
                                    <p:animEffect transition="in" filter="wipe(left)">
                                      <p:cBhvr>
                                        <p:cTn id="3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6"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latin typeface="微软雅黑" panose="020B0503020204020204" charset="-122"/>
                  <a:ea typeface="微软雅黑" panose="020B0503020204020204" charset="-122"/>
                </a:rPr>
                <a:t>4</a:t>
              </a: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rPr>
              <a:t>管理员开启</a:t>
            </a:r>
            <a:r>
              <a:rPr lang="zh-CN" altLang="en-US" sz="2000" b="1" dirty="0">
                <a:solidFill>
                  <a:srgbClr val="10FBFE"/>
                </a:solidFill>
                <a:latin typeface="微软雅黑" panose="020B0503020204020204" charset="-122"/>
                <a:ea typeface="微软雅黑" panose="020B0503020204020204" charset="-122"/>
              </a:rPr>
              <a:t>比赛</a:t>
            </a:r>
            <a:endParaRPr lang="zh-CN" altLang="en-US" sz="2000" b="1" dirty="0">
              <a:solidFill>
                <a:srgbClr val="10FBFE"/>
              </a:solidFill>
              <a:latin typeface="微软雅黑" panose="020B0503020204020204" charset="-122"/>
              <a:ea typeface="微软雅黑" panose="020B0503020204020204" charset="-122"/>
            </a:endParaRPr>
          </a:p>
        </p:txBody>
      </p:sp>
      <p:sp>
        <p:nvSpPr>
          <p:cNvPr id="50" name="文本框 7"/>
          <p:cNvSpPr txBox="1">
            <a:spLocks noChangeArrowheads="1"/>
          </p:cNvSpPr>
          <p:nvPr/>
        </p:nvSpPr>
        <p:spPr bwMode="auto">
          <a:xfrm>
            <a:off x="1013460" y="1197610"/>
            <a:ext cx="4291330" cy="337185"/>
          </a:xfrm>
          <a:prstGeom prst="rect">
            <a:avLst/>
          </a:prstGeom>
          <a:noFill/>
          <a:ln w="9525">
            <a:noFill/>
            <a:miter lim="800000"/>
          </a:ln>
        </p:spPr>
        <p:txBody>
          <a:bodyPr wrap="square">
            <a:spAutoFit/>
          </a:bodyPr>
          <a:lstStyle/>
          <a:p>
            <a:pPr eaLnBrk="1" fontAlgn="auto" hangingPunct="1">
              <a:spcBef>
                <a:spcPts val="0"/>
              </a:spcBef>
              <a:spcAft>
                <a:spcPts val="0"/>
              </a:spcAft>
              <a:defRPr/>
            </a:pPr>
            <a:r>
              <a:rPr lang="en-US" altLang="zh-CN" sz="1600" b="1">
                <a:solidFill>
                  <a:srgbClr val="10FBFE"/>
                </a:solidFill>
                <a:latin typeface="微软雅黑" panose="020B0503020204020204" charset="-122"/>
                <a:ea typeface="微软雅黑" panose="020B0503020204020204" charset="-122"/>
                <a:sym typeface="+mn-ea"/>
              </a:rPr>
              <a:t>1</a:t>
            </a:r>
            <a:r>
              <a:rPr lang="zh-CN" altLang="en-US" sz="1600" b="1">
                <a:solidFill>
                  <a:srgbClr val="10FBFE"/>
                </a:solidFill>
                <a:latin typeface="微软雅黑" panose="020B0503020204020204" charset="-122"/>
                <a:ea typeface="微软雅黑" panose="020B0503020204020204" charset="-122"/>
                <a:sym typeface="+mn-ea"/>
              </a:rPr>
              <a:t>，在靶场库中启动所需要的靶机</a:t>
            </a:r>
            <a:r>
              <a:rPr lang="zh-CN" altLang="en-US" sz="1600" b="1">
                <a:solidFill>
                  <a:srgbClr val="10FBFE"/>
                </a:solidFill>
                <a:latin typeface="微软雅黑" panose="020B0503020204020204" charset="-122"/>
                <a:ea typeface="微软雅黑" panose="020B0503020204020204" charset="-122"/>
                <a:sym typeface="+mn-ea"/>
              </a:rPr>
              <a:t>环境</a:t>
            </a:r>
            <a:endParaRPr lang="zh-CN" altLang="en-US" sz="1600" b="1">
              <a:solidFill>
                <a:srgbClr val="10FBFE"/>
              </a:solidFill>
              <a:latin typeface="微软雅黑" panose="020B0503020204020204" charset="-122"/>
              <a:ea typeface="微软雅黑" panose="020B0503020204020204" charset="-122"/>
              <a:sym typeface="+mn-ea"/>
            </a:endParaRPr>
          </a:p>
        </p:txBody>
      </p:sp>
      <p:sp>
        <p:nvSpPr>
          <p:cNvPr id="15" name="文本框 7"/>
          <p:cNvSpPr txBox="1">
            <a:spLocks noChangeArrowheads="1"/>
          </p:cNvSpPr>
          <p:nvPr/>
        </p:nvSpPr>
        <p:spPr bwMode="auto">
          <a:xfrm>
            <a:off x="1013460" y="1576705"/>
            <a:ext cx="3903980" cy="337185"/>
          </a:xfrm>
          <a:prstGeom prst="rect">
            <a:avLst/>
          </a:prstGeom>
          <a:noFill/>
          <a:ln w="9525">
            <a:noFill/>
            <a:miter lim="800000"/>
          </a:ln>
        </p:spPr>
        <p:txBody>
          <a:bodyPr wrap="square">
            <a:spAutoFit/>
          </a:bodyPr>
          <a:lstStyle/>
          <a:p>
            <a:pPr eaLnBrk="1" fontAlgn="auto" hangingPunct="1">
              <a:spcBef>
                <a:spcPts val="0"/>
              </a:spcBef>
              <a:spcAft>
                <a:spcPts val="0"/>
              </a:spcAft>
              <a:defRPr/>
            </a:pPr>
            <a:r>
              <a:rPr lang="en-US" altLang="zh-CN" sz="1600" b="1">
                <a:solidFill>
                  <a:srgbClr val="10FBFE"/>
                </a:solidFill>
                <a:latin typeface="微软雅黑" panose="020B0503020204020204" charset="-122"/>
                <a:ea typeface="微软雅黑" panose="020B0503020204020204" charset="-122"/>
                <a:sym typeface="+mn-ea"/>
              </a:rPr>
              <a:t>2</a:t>
            </a:r>
            <a:r>
              <a:rPr lang="zh-CN" altLang="en-US" sz="1600" b="1">
                <a:solidFill>
                  <a:srgbClr val="10FBFE"/>
                </a:solidFill>
                <a:latin typeface="微软雅黑" panose="020B0503020204020204" charset="-122"/>
                <a:ea typeface="微软雅黑" panose="020B0503020204020204" charset="-122"/>
                <a:sym typeface="+mn-ea"/>
              </a:rPr>
              <a:t>，管理员界面分配靶机给</a:t>
            </a:r>
            <a:r>
              <a:rPr lang="zh-CN" altLang="en-US" sz="1600" b="1">
                <a:solidFill>
                  <a:srgbClr val="10FBFE"/>
                </a:solidFill>
                <a:latin typeface="微软雅黑" panose="020B0503020204020204" charset="-122"/>
                <a:ea typeface="微软雅黑" panose="020B0503020204020204" charset="-122"/>
                <a:sym typeface="+mn-ea"/>
              </a:rPr>
              <a:t>指定队伍</a:t>
            </a:r>
            <a:endParaRPr lang="zh-CN" altLang="en-US" sz="1600" b="1">
              <a:solidFill>
                <a:srgbClr val="10FBFE"/>
              </a:solidFill>
              <a:latin typeface="微软雅黑" panose="020B0503020204020204" charset="-122"/>
              <a:ea typeface="微软雅黑" panose="020B0503020204020204" charset="-122"/>
              <a:sym typeface="+mn-ea"/>
            </a:endParaRPr>
          </a:p>
        </p:txBody>
      </p:sp>
      <p:sp>
        <p:nvSpPr>
          <p:cNvPr id="17" name="文本框 7"/>
          <p:cNvSpPr txBox="1">
            <a:spLocks noChangeArrowheads="1"/>
          </p:cNvSpPr>
          <p:nvPr/>
        </p:nvSpPr>
        <p:spPr bwMode="auto">
          <a:xfrm>
            <a:off x="1013460" y="1955800"/>
            <a:ext cx="2682240" cy="337185"/>
          </a:xfrm>
          <a:prstGeom prst="rect">
            <a:avLst/>
          </a:prstGeom>
          <a:noFill/>
          <a:ln w="9525">
            <a:noFill/>
            <a:miter lim="800000"/>
          </a:ln>
        </p:spPr>
        <p:txBody>
          <a:bodyPr>
            <a:spAutoFit/>
          </a:bodyPr>
          <a:lstStyle/>
          <a:p>
            <a:pPr eaLnBrk="1" fontAlgn="auto" hangingPunct="1">
              <a:spcBef>
                <a:spcPts val="0"/>
              </a:spcBef>
              <a:spcAft>
                <a:spcPts val="0"/>
              </a:spcAft>
              <a:defRPr/>
            </a:pPr>
            <a:r>
              <a:rPr lang="en-US" altLang="zh-CN" sz="1600" b="1">
                <a:solidFill>
                  <a:srgbClr val="10FBFE"/>
                </a:solidFill>
                <a:latin typeface="微软雅黑" panose="020B0503020204020204" charset="-122"/>
                <a:ea typeface="微软雅黑" panose="020B0503020204020204" charset="-122"/>
                <a:sym typeface="+mn-ea"/>
              </a:rPr>
              <a:t>3</a:t>
            </a:r>
            <a:r>
              <a:rPr lang="zh-CN" altLang="en-US" sz="1600" b="1">
                <a:solidFill>
                  <a:srgbClr val="10FBFE"/>
                </a:solidFill>
                <a:latin typeface="微软雅黑" panose="020B0503020204020204" charset="-122"/>
                <a:ea typeface="微软雅黑" panose="020B0503020204020204" charset="-122"/>
                <a:sym typeface="+mn-ea"/>
              </a:rPr>
              <a:t>，创建比赛并</a:t>
            </a:r>
            <a:r>
              <a:rPr lang="zh-CN" altLang="en-US" sz="1600" b="1">
                <a:solidFill>
                  <a:srgbClr val="10FBFE"/>
                </a:solidFill>
                <a:latin typeface="微软雅黑" panose="020B0503020204020204" charset="-122"/>
                <a:ea typeface="微软雅黑" panose="020B0503020204020204" charset="-122"/>
                <a:sym typeface="+mn-ea"/>
              </a:rPr>
              <a:t>开始</a:t>
            </a:r>
            <a:endParaRPr lang="zh-CN" altLang="en-US" sz="1600" b="1">
              <a:solidFill>
                <a:srgbClr val="10FBFE"/>
              </a:solidFill>
              <a:latin typeface="微软雅黑" panose="020B0503020204020204" charset="-122"/>
              <a:ea typeface="微软雅黑" panose="020B0503020204020204" charset="-122"/>
              <a:sym typeface="+mn-ea"/>
            </a:endParaRPr>
          </a:p>
        </p:txBody>
      </p:sp>
      <p:pic>
        <p:nvPicPr>
          <p:cNvPr id="5" name="图片 4"/>
          <p:cNvPicPr>
            <a:picLocks noChangeAspect="1"/>
          </p:cNvPicPr>
          <p:nvPr>
            <p:custDataLst>
              <p:tags r:id="rId1"/>
            </p:custDataLst>
          </p:nvPr>
        </p:nvPicPr>
        <p:blipFill>
          <a:blip r:embed="rId2"/>
          <a:stretch>
            <a:fillRect/>
          </a:stretch>
        </p:blipFill>
        <p:spPr>
          <a:xfrm>
            <a:off x="1577975" y="2334895"/>
            <a:ext cx="8817610" cy="4263390"/>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50"/>
                                        </p:tgtEl>
                                        <p:attrNameLst>
                                          <p:attrName>style.visibility</p:attrName>
                                        </p:attrNameLst>
                                      </p:cBhvr>
                                      <p:to>
                                        <p:strVal val="visible"/>
                                      </p:to>
                                    </p:set>
                                    <p:animEffect transition="in" filter="wipe(left)">
                                      <p:cBhvr>
                                        <p:cTn id="17" dur="500"/>
                                        <p:tgtEl>
                                          <p:spTgt spid="50"/>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left)">
                                      <p:cBhvr>
                                        <p:cTn id="21" dur="500"/>
                                        <p:tgtEl>
                                          <p:spTgt spid="15"/>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left)">
                                      <p:cBhvr>
                                        <p:cTn id="2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50" grpId="0"/>
      <p:bldP spid="15"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latin typeface="微软雅黑" panose="020B0503020204020204" charset="-122"/>
                  <a:ea typeface="微软雅黑" panose="020B0503020204020204" charset="-122"/>
                </a:rPr>
                <a:t>4</a:t>
              </a: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rPr>
              <a:t>选手实时</a:t>
            </a:r>
            <a:r>
              <a:rPr lang="zh-CN" altLang="en-US" sz="2000" b="1" dirty="0">
                <a:solidFill>
                  <a:srgbClr val="10FBFE"/>
                </a:solidFill>
                <a:latin typeface="微软雅黑" panose="020B0503020204020204" charset="-122"/>
                <a:ea typeface="微软雅黑" panose="020B0503020204020204" charset="-122"/>
              </a:rPr>
              <a:t>攻防 </a:t>
            </a:r>
            <a:endParaRPr lang="zh-CN" altLang="en-US" sz="1600" b="1" dirty="0">
              <a:solidFill>
                <a:srgbClr val="10FBFE"/>
              </a:solidFill>
              <a:latin typeface="微软雅黑" panose="020B0503020204020204" charset="-122"/>
              <a:ea typeface="微软雅黑" panose="020B0503020204020204" charset="-122"/>
              <a:sym typeface="+mn-ea"/>
            </a:endParaRPr>
          </a:p>
        </p:txBody>
      </p:sp>
      <p:sp>
        <p:nvSpPr>
          <p:cNvPr id="128" name="矩形 127"/>
          <p:cNvSpPr/>
          <p:nvPr/>
        </p:nvSpPr>
        <p:spPr>
          <a:xfrm>
            <a:off x="2006600" y="3200400"/>
            <a:ext cx="2955290" cy="899160"/>
          </a:xfrm>
          <a:prstGeom prst="rect">
            <a:avLst/>
          </a:prstGeom>
        </p:spPr>
        <p:txBody>
          <a:bodyPr wrap="square" lIns="68580" tIns="34290" rIns="68580" bIns="34290">
            <a:spAutoFit/>
          </a:bodyPr>
          <a:lstStyle/>
          <a:p>
            <a:pPr algn="l">
              <a:lnSpc>
                <a:spcPct val="150000"/>
              </a:lnSpc>
            </a:pPr>
            <a:r>
              <a:rPr lang="zh-CN" sz="1200" dirty="0">
                <a:solidFill>
                  <a:srgbClr val="10FBFE"/>
                </a:solidFill>
                <a:latin typeface="微软雅黑" panose="020B0503020204020204" charset="-122"/>
                <a:ea typeface="微软雅黑" panose="020B0503020204020204" charset="-122"/>
                <a:cs typeface="+mn-ea"/>
                <a:sym typeface="+mn-lt"/>
              </a:rPr>
              <a:t>通过自身靶机代码审计找到漏洞，修复团队服务器</a:t>
            </a:r>
            <a:r>
              <a:rPr lang="zh-CN" sz="1200" dirty="0">
                <a:solidFill>
                  <a:srgbClr val="10FBFE"/>
                </a:solidFill>
                <a:latin typeface="微软雅黑" panose="020B0503020204020204" charset="-122"/>
                <a:ea typeface="微软雅黑" panose="020B0503020204020204" charset="-122"/>
                <a:cs typeface="+mn-ea"/>
                <a:sym typeface="+mn-lt"/>
              </a:rPr>
              <a:t>漏洞，同时编写漏洞利用脚本攻击其他</a:t>
            </a:r>
            <a:r>
              <a:rPr lang="zh-CN" sz="1200" dirty="0">
                <a:solidFill>
                  <a:srgbClr val="10FBFE"/>
                </a:solidFill>
                <a:latin typeface="微软雅黑" panose="020B0503020204020204" charset="-122"/>
                <a:ea typeface="微软雅黑" panose="020B0503020204020204" charset="-122"/>
                <a:cs typeface="+mn-ea"/>
                <a:sym typeface="+mn-lt"/>
              </a:rPr>
              <a:t>选手</a:t>
            </a:r>
            <a:endParaRPr lang="zh-CN" sz="1200" dirty="0">
              <a:solidFill>
                <a:srgbClr val="10FBFE"/>
              </a:solidFill>
              <a:latin typeface="微软雅黑" panose="020B0503020204020204" charset="-122"/>
              <a:ea typeface="微软雅黑" panose="020B0503020204020204" charset="-122"/>
              <a:cs typeface="+mn-ea"/>
              <a:sym typeface="+mn-lt"/>
            </a:endParaRPr>
          </a:p>
        </p:txBody>
      </p:sp>
      <p:sp>
        <p:nvSpPr>
          <p:cNvPr id="129" name="TextBox 28"/>
          <p:cNvSpPr txBox="1"/>
          <p:nvPr/>
        </p:nvSpPr>
        <p:spPr>
          <a:xfrm>
            <a:off x="2006600" y="2886075"/>
            <a:ext cx="3242945" cy="314325"/>
          </a:xfrm>
          <a:prstGeom prst="rect">
            <a:avLst/>
          </a:prstGeom>
          <a:noFill/>
        </p:spPr>
        <p:txBody>
          <a:bodyPr wrap="square" lIns="68580" tIns="34290" rIns="68580" bIns="34290" rtlCol="0">
            <a:spAutoFit/>
          </a:bodyPr>
          <a:lstStyle/>
          <a:p>
            <a:pPr algn="l">
              <a:spcBef>
                <a:spcPts val="0"/>
              </a:spcBef>
              <a:spcAft>
                <a:spcPts val="0"/>
              </a:spcAft>
              <a:defRPr/>
            </a:pPr>
            <a:r>
              <a:rPr lang="zh-CN" altLang="en-US" sz="1600" b="1">
                <a:solidFill>
                  <a:srgbClr val="10FBFE"/>
                </a:solidFill>
                <a:latin typeface="微软雅黑" panose="020B0503020204020204" charset="-122"/>
                <a:ea typeface="微软雅黑" panose="020B0503020204020204" charset="-122"/>
                <a:sym typeface="+mn-ea"/>
              </a:rPr>
              <a:t>下载服务器源码进行</a:t>
            </a:r>
            <a:r>
              <a:rPr lang="zh-CN" altLang="en-US" sz="1600" b="1">
                <a:solidFill>
                  <a:srgbClr val="10FBFE"/>
                </a:solidFill>
                <a:latin typeface="微软雅黑" panose="020B0503020204020204" charset="-122"/>
                <a:ea typeface="微软雅黑" panose="020B0503020204020204" charset="-122"/>
                <a:sym typeface="+mn-ea"/>
              </a:rPr>
              <a:t>漏洞分析</a:t>
            </a:r>
            <a:endParaRPr lang="zh-CN" altLang="en-US" sz="1600" b="1">
              <a:solidFill>
                <a:srgbClr val="10FBFE"/>
              </a:solidFill>
              <a:latin typeface="微软雅黑" panose="020B0503020204020204" charset="-122"/>
              <a:ea typeface="微软雅黑" panose="020B0503020204020204" charset="-122"/>
              <a:sym typeface="+mn-ea"/>
            </a:endParaRPr>
          </a:p>
        </p:txBody>
      </p:sp>
      <p:grpSp>
        <p:nvGrpSpPr>
          <p:cNvPr id="130" name="组合 129"/>
          <p:cNvGrpSpPr/>
          <p:nvPr/>
        </p:nvGrpSpPr>
        <p:grpSpPr>
          <a:xfrm>
            <a:off x="6127115" y="4589145"/>
            <a:ext cx="1003300" cy="992505"/>
            <a:chOff x="4305571" y="3574858"/>
            <a:chExt cx="890588" cy="881062"/>
          </a:xfrm>
          <a:solidFill>
            <a:srgbClr val="6AE7FF">
              <a:alpha val="20000"/>
            </a:srgbClr>
          </a:solidFill>
        </p:grpSpPr>
        <p:sp>
          <p:nvSpPr>
            <p:cNvPr id="131" name="Freeform 15"/>
            <p:cNvSpPr>
              <a:spLocks noEditPoints="1"/>
            </p:cNvSpPr>
            <p:nvPr/>
          </p:nvSpPr>
          <p:spPr bwMode="auto">
            <a:xfrm>
              <a:off x="4305571" y="3574858"/>
              <a:ext cx="890588" cy="881062"/>
            </a:xfrm>
            <a:custGeom>
              <a:avLst/>
              <a:gdLst>
                <a:gd name="T0" fmla="*/ 54 w 95"/>
                <a:gd name="T1" fmla="*/ 94 h 94"/>
                <a:gd name="T2" fmla="*/ 56 w 95"/>
                <a:gd name="T3" fmla="*/ 81 h 94"/>
                <a:gd name="T4" fmla="*/ 66 w 95"/>
                <a:gd name="T5" fmla="*/ 78 h 94"/>
                <a:gd name="T6" fmla="*/ 76 w 95"/>
                <a:gd name="T7" fmla="*/ 85 h 94"/>
                <a:gd name="T8" fmla="*/ 86 w 95"/>
                <a:gd name="T9" fmla="*/ 75 h 94"/>
                <a:gd name="T10" fmla="*/ 78 w 95"/>
                <a:gd name="T11" fmla="*/ 65 h 94"/>
                <a:gd name="T12" fmla="*/ 82 w 95"/>
                <a:gd name="T13" fmla="*/ 56 h 94"/>
                <a:gd name="T14" fmla="*/ 95 w 95"/>
                <a:gd name="T15" fmla="*/ 54 h 94"/>
                <a:gd name="T16" fmla="*/ 95 w 95"/>
                <a:gd name="T17" fmla="*/ 40 h 94"/>
                <a:gd name="T18" fmla="*/ 82 w 95"/>
                <a:gd name="T19" fmla="*/ 38 h 94"/>
                <a:gd name="T20" fmla="*/ 82 w 95"/>
                <a:gd name="T21" fmla="*/ 37 h 94"/>
                <a:gd name="T22" fmla="*/ 82 w 95"/>
                <a:gd name="T23" fmla="*/ 37 h 94"/>
                <a:gd name="T24" fmla="*/ 80 w 95"/>
                <a:gd name="T25" fmla="*/ 33 h 94"/>
                <a:gd name="T26" fmla="*/ 80 w 95"/>
                <a:gd name="T27" fmla="*/ 31 h 94"/>
                <a:gd name="T28" fmla="*/ 80 w 95"/>
                <a:gd name="T29" fmla="*/ 31 h 94"/>
                <a:gd name="T30" fmla="*/ 78 w 95"/>
                <a:gd name="T31" fmla="*/ 29 h 94"/>
                <a:gd name="T32" fmla="*/ 86 w 95"/>
                <a:gd name="T33" fmla="*/ 18 h 94"/>
                <a:gd name="T34" fmla="*/ 76 w 95"/>
                <a:gd name="T35" fmla="*/ 9 h 94"/>
                <a:gd name="T36" fmla="*/ 66 w 95"/>
                <a:gd name="T37" fmla="*/ 16 h 94"/>
                <a:gd name="T38" fmla="*/ 56 w 95"/>
                <a:gd name="T39" fmla="*/ 12 h 94"/>
                <a:gd name="T40" fmla="*/ 54 w 95"/>
                <a:gd name="T41" fmla="*/ 0 h 94"/>
                <a:gd name="T42" fmla="*/ 41 w 95"/>
                <a:gd name="T43" fmla="*/ 0 h 94"/>
                <a:gd name="T44" fmla="*/ 38 w 95"/>
                <a:gd name="T45" fmla="*/ 12 h 94"/>
                <a:gd name="T46" fmla="*/ 29 w 95"/>
                <a:gd name="T47" fmla="*/ 16 h 94"/>
                <a:gd name="T48" fmla="*/ 19 w 95"/>
                <a:gd name="T49" fmla="*/ 9 h 94"/>
                <a:gd name="T50" fmla="*/ 9 w 95"/>
                <a:gd name="T51" fmla="*/ 18 h 94"/>
                <a:gd name="T52" fmla="*/ 17 w 95"/>
                <a:gd name="T53" fmla="*/ 29 h 94"/>
                <a:gd name="T54" fmla="*/ 13 w 95"/>
                <a:gd name="T55" fmla="*/ 38 h 94"/>
                <a:gd name="T56" fmla="*/ 0 w 95"/>
                <a:gd name="T57" fmla="*/ 40 h 94"/>
                <a:gd name="T58" fmla="*/ 0 w 95"/>
                <a:gd name="T59" fmla="*/ 54 h 94"/>
                <a:gd name="T60" fmla="*/ 13 w 95"/>
                <a:gd name="T61" fmla="*/ 56 h 94"/>
                <a:gd name="T62" fmla="*/ 16 w 95"/>
                <a:gd name="T63" fmla="*/ 65 h 94"/>
                <a:gd name="T64" fmla="*/ 9 w 95"/>
                <a:gd name="T65" fmla="*/ 75 h 94"/>
                <a:gd name="T66" fmla="*/ 19 w 95"/>
                <a:gd name="T67" fmla="*/ 85 h 94"/>
                <a:gd name="T68" fmla="*/ 29 w 95"/>
                <a:gd name="T69" fmla="*/ 78 h 94"/>
                <a:gd name="T70" fmla="*/ 38 w 95"/>
                <a:gd name="T71" fmla="*/ 82 h 94"/>
                <a:gd name="T72" fmla="*/ 41 w 95"/>
                <a:gd name="T73" fmla="*/ 94 h 94"/>
                <a:gd name="T74" fmla="*/ 54 w 95"/>
                <a:gd name="T75" fmla="*/ 94 h 94"/>
                <a:gd name="T76" fmla="*/ 72 w 95"/>
                <a:gd name="T77" fmla="*/ 43 h 94"/>
                <a:gd name="T78" fmla="*/ 51 w 95"/>
                <a:gd name="T79" fmla="*/ 72 h 94"/>
                <a:gd name="T80" fmla="*/ 22 w 95"/>
                <a:gd name="T81" fmla="*/ 50 h 94"/>
                <a:gd name="T82" fmla="*/ 44 w 95"/>
                <a:gd name="T83" fmla="*/ 22 h 94"/>
                <a:gd name="T84" fmla="*/ 56 w 95"/>
                <a:gd name="T85" fmla="*/ 23 h 94"/>
                <a:gd name="T86" fmla="*/ 56 w 95"/>
                <a:gd name="T87" fmla="*/ 23 h 94"/>
                <a:gd name="T88" fmla="*/ 65 w 95"/>
                <a:gd name="T89" fmla="*/ 29 h 94"/>
                <a:gd name="T90" fmla="*/ 69 w 95"/>
                <a:gd name="T91" fmla="*/ 34 h 94"/>
                <a:gd name="T92" fmla="*/ 72 w 95"/>
                <a:gd name="T93" fmla="*/ 4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5" h="94">
                  <a:moveTo>
                    <a:pt x="54" y="94"/>
                  </a:moveTo>
                  <a:cubicBezTo>
                    <a:pt x="56" y="81"/>
                    <a:pt x="56" y="81"/>
                    <a:pt x="56" y="81"/>
                  </a:cubicBezTo>
                  <a:cubicBezTo>
                    <a:pt x="66" y="78"/>
                    <a:pt x="66" y="78"/>
                    <a:pt x="66" y="78"/>
                  </a:cubicBezTo>
                  <a:cubicBezTo>
                    <a:pt x="76" y="85"/>
                    <a:pt x="76" y="85"/>
                    <a:pt x="76" y="85"/>
                  </a:cubicBezTo>
                  <a:cubicBezTo>
                    <a:pt x="86" y="75"/>
                    <a:pt x="86" y="75"/>
                    <a:pt x="86" y="75"/>
                  </a:cubicBezTo>
                  <a:cubicBezTo>
                    <a:pt x="78" y="65"/>
                    <a:pt x="78" y="65"/>
                    <a:pt x="78" y="65"/>
                  </a:cubicBezTo>
                  <a:cubicBezTo>
                    <a:pt x="82" y="56"/>
                    <a:pt x="82" y="56"/>
                    <a:pt x="82" y="56"/>
                  </a:cubicBezTo>
                  <a:cubicBezTo>
                    <a:pt x="95" y="54"/>
                    <a:pt x="95" y="54"/>
                    <a:pt x="95" y="54"/>
                  </a:cubicBezTo>
                  <a:cubicBezTo>
                    <a:pt x="95" y="40"/>
                    <a:pt x="95" y="40"/>
                    <a:pt x="95" y="40"/>
                  </a:cubicBezTo>
                  <a:cubicBezTo>
                    <a:pt x="82" y="38"/>
                    <a:pt x="82" y="38"/>
                    <a:pt x="82" y="38"/>
                  </a:cubicBezTo>
                  <a:cubicBezTo>
                    <a:pt x="82" y="37"/>
                    <a:pt x="82" y="37"/>
                    <a:pt x="82" y="37"/>
                  </a:cubicBezTo>
                  <a:cubicBezTo>
                    <a:pt x="82" y="37"/>
                    <a:pt x="82" y="37"/>
                    <a:pt x="82" y="37"/>
                  </a:cubicBezTo>
                  <a:cubicBezTo>
                    <a:pt x="80" y="33"/>
                    <a:pt x="80" y="33"/>
                    <a:pt x="80" y="33"/>
                  </a:cubicBezTo>
                  <a:cubicBezTo>
                    <a:pt x="80" y="31"/>
                    <a:pt x="80" y="31"/>
                    <a:pt x="80" y="31"/>
                  </a:cubicBezTo>
                  <a:cubicBezTo>
                    <a:pt x="80" y="31"/>
                    <a:pt x="80" y="31"/>
                    <a:pt x="80" y="31"/>
                  </a:cubicBezTo>
                  <a:cubicBezTo>
                    <a:pt x="78" y="29"/>
                    <a:pt x="78" y="29"/>
                    <a:pt x="78" y="29"/>
                  </a:cubicBezTo>
                  <a:cubicBezTo>
                    <a:pt x="86" y="18"/>
                    <a:pt x="86" y="18"/>
                    <a:pt x="86" y="18"/>
                  </a:cubicBezTo>
                  <a:cubicBezTo>
                    <a:pt x="76" y="9"/>
                    <a:pt x="76" y="9"/>
                    <a:pt x="76" y="9"/>
                  </a:cubicBezTo>
                  <a:cubicBezTo>
                    <a:pt x="66" y="16"/>
                    <a:pt x="66" y="16"/>
                    <a:pt x="66" y="16"/>
                  </a:cubicBezTo>
                  <a:cubicBezTo>
                    <a:pt x="56" y="12"/>
                    <a:pt x="56" y="12"/>
                    <a:pt x="56" y="12"/>
                  </a:cubicBezTo>
                  <a:cubicBezTo>
                    <a:pt x="54" y="0"/>
                    <a:pt x="54" y="0"/>
                    <a:pt x="54" y="0"/>
                  </a:cubicBezTo>
                  <a:cubicBezTo>
                    <a:pt x="41" y="0"/>
                    <a:pt x="41" y="0"/>
                    <a:pt x="41" y="0"/>
                  </a:cubicBezTo>
                  <a:cubicBezTo>
                    <a:pt x="38" y="12"/>
                    <a:pt x="38" y="12"/>
                    <a:pt x="38" y="12"/>
                  </a:cubicBezTo>
                  <a:cubicBezTo>
                    <a:pt x="29" y="16"/>
                    <a:pt x="29" y="16"/>
                    <a:pt x="29" y="16"/>
                  </a:cubicBezTo>
                  <a:cubicBezTo>
                    <a:pt x="19" y="9"/>
                    <a:pt x="19" y="9"/>
                    <a:pt x="19" y="9"/>
                  </a:cubicBezTo>
                  <a:cubicBezTo>
                    <a:pt x="9" y="18"/>
                    <a:pt x="9" y="18"/>
                    <a:pt x="9" y="18"/>
                  </a:cubicBezTo>
                  <a:cubicBezTo>
                    <a:pt x="17" y="29"/>
                    <a:pt x="17" y="29"/>
                    <a:pt x="17" y="29"/>
                  </a:cubicBezTo>
                  <a:cubicBezTo>
                    <a:pt x="13" y="38"/>
                    <a:pt x="13" y="38"/>
                    <a:pt x="13" y="38"/>
                  </a:cubicBezTo>
                  <a:cubicBezTo>
                    <a:pt x="0" y="40"/>
                    <a:pt x="0" y="40"/>
                    <a:pt x="0" y="40"/>
                  </a:cubicBezTo>
                  <a:cubicBezTo>
                    <a:pt x="0" y="54"/>
                    <a:pt x="0" y="54"/>
                    <a:pt x="0" y="54"/>
                  </a:cubicBezTo>
                  <a:cubicBezTo>
                    <a:pt x="13" y="56"/>
                    <a:pt x="13" y="56"/>
                    <a:pt x="13" y="56"/>
                  </a:cubicBezTo>
                  <a:cubicBezTo>
                    <a:pt x="16" y="65"/>
                    <a:pt x="16" y="65"/>
                    <a:pt x="16" y="65"/>
                  </a:cubicBezTo>
                  <a:cubicBezTo>
                    <a:pt x="9" y="75"/>
                    <a:pt x="9" y="75"/>
                    <a:pt x="9" y="75"/>
                  </a:cubicBezTo>
                  <a:cubicBezTo>
                    <a:pt x="19" y="85"/>
                    <a:pt x="19" y="85"/>
                    <a:pt x="19" y="85"/>
                  </a:cubicBezTo>
                  <a:cubicBezTo>
                    <a:pt x="29" y="78"/>
                    <a:pt x="29" y="78"/>
                    <a:pt x="29" y="78"/>
                  </a:cubicBezTo>
                  <a:cubicBezTo>
                    <a:pt x="38" y="82"/>
                    <a:pt x="38" y="82"/>
                    <a:pt x="38" y="82"/>
                  </a:cubicBezTo>
                  <a:cubicBezTo>
                    <a:pt x="41" y="94"/>
                    <a:pt x="41" y="94"/>
                    <a:pt x="41" y="94"/>
                  </a:cubicBezTo>
                  <a:cubicBezTo>
                    <a:pt x="54" y="94"/>
                    <a:pt x="54" y="94"/>
                    <a:pt x="54" y="94"/>
                  </a:cubicBezTo>
                  <a:close/>
                  <a:moveTo>
                    <a:pt x="72" y="43"/>
                  </a:moveTo>
                  <a:cubicBezTo>
                    <a:pt x="74" y="57"/>
                    <a:pt x="65" y="70"/>
                    <a:pt x="51" y="72"/>
                  </a:cubicBezTo>
                  <a:cubicBezTo>
                    <a:pt x="37" y="74"/>
                    <a:pt x="24" y="64"/>
                    <a:pt x="22" y="50"/>
                  </a:cubicBezTo>
                  <a:cubicBezTo>
                    <a:pt x="21" y="36"/>
                    <a:pt x="30" y="24"/>
                    <a:pt x="44" y="22"/>
                  </a:cubicBezTo>
                  <a:cubicBezTo>
                    <a:pt x="48" y="21"/>
                    <a:pt x="52" y="22"/>
                    <a:pt x="56" y="23"/>
                  </a:cubicBezTo>
                  <a:cubicBezTo>
                    <a:pt x="56" y="23"/>
                    <a:pt x="56" y="23"/>
                    <a:pt x="56" y="23"/>
                  </a:cubicBezTo>
                  <a:cubicBezTo>
                    <a:pt x="59" y="24"/>
                    <a:pt x="63" y="26"/>
                    <a:pt x="65" y="29"/>
                  </a:cubicBezTo>
                  <a:cubicBezTo>
                    <a:pt x="67" y="30"/>
                    <a:pt x="68" y="32"/>
                    <a:pt x="69" y="34"/>
                  </a:cubicBezTo>
                  <a:cubicBezTo>
                    <a:pt x="71" y="37"/>
                    <a:pt x="72" y="40"/>
                    <a:pt x="72" y="43"/>
                  </a:cubicBezTo>
                  <a:close/>
                </a:path>
              </a:pathLst>
            </a:custGeom>
            <a:grpFill/>
            <a:ln>
              <a:noFill/>
            </a:ln>
          </p:spPr>
          <p:txBody>
            <a:bodyPr vert="horz" wrap="square" lIns="121920" tIns="60960" rIns="121920" bIns="60960" numCol="1" anchor="t" anchorCtr="0" compatLnSpc="1"/>
            <a:lstStyle/>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32" name="Freeform 16"/>
            <p:cNvSpPr>
              <a:spLocks noEditPoints="1"/>
            </p:cNvSpPr>
            <p:nvPr/>
          </p:nvSpPr>
          <p:spPr bwMode="auto">
            <a:xfrm>
              <a:off x="4605608" y="3836795"/>
              <a:ext cx="290513" cy="328612"/>
            </a:xfrm>
            <a:custGeom>
              <a:avLst/>
              <a:gdLst>
                <a:gd name="T0" fmla="*/ 15 w 31"/>
                <a:gd name="T1" fmla="*/ 0 h 35"/>
                <a:gd name="T2" fmla="*/ 24 w 31"/>
                <a:gd name="T3" fmla="*/ 8 h 35"/>
                <a:gd name="T4" fmla="*/ 15 w 31"/>
                <a:gd name="T5" fmla="*/ 17 h 35"/>
                <a:gd name="T6" fmla="*/ 7 w 31"/>
                <a:gd name="T7" fmla="*/ 8 h 35"/>
                <a:gd name="T8" fmla="*/ 15 w 31"/>
                <a:gd name="T9" fmla="*/ 0 h 35"/>
                <a:gd name="T10" fmla="*/ 6 w 31"/>
                <a:gd name="T11" fmla="*/ 19 h 35"/>
                <a:gd name="T12" fmla="*/ 10 w 31"/>
                <a:gd name="T13" fmla="*/ 19 h 35"/>
                <a:gd name="T14" fmla="*/ 14 w 31"/>
                <a:gd name="T15" fmla="*/ 24 h 35"/>
                <a:gd name="T16" fmla="*/ 17 w 31"/>
                <a:gd name="T17" fmla="*/ 24 h 35"/>
                <a:gd name="T18" fmla="*/ 21 w 31"/>
                <a:gd name="T19" fmla="*/ 19 h 35"/>
                <a:gd name="T20" fmla="*/ 24 w 31"/>
                <a:gd name="T21" fmla="*/ 19 h 35"/>
                <a:gd name="T22" fmla="*/ 31 w 31"/>
                <a:gd name="T23" fmla="*/ 25 h 35"/>
                <a:gd name="T24" fmla="*/ 31 w 31"/>
                <a:gd name="T25" fmla="*/ 35 h 35"/>
                <a:gd name="T26" fmla="*/ 0 w 31"/>
                <a:gd name="T27" fmla="*/ 35 h 35"/>
                <a:gd name="T28" fmla="*/ 0 w 31"/>
                <a:gd name="T29" fmla="*/ 25 h 35"/>
                <a:gd name="T30" fmla="*/ 6 w 31"/>
                <a:gd name="T31"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35">
                  <a:moveTo>
                    <a:pt x="15" y="0"/>
                  </a:moveTo>
                  <a:cubicBezTo>
                    <a:pt x="20" y="0"/>
                    <a:pt x="24" y="4"/>
                    <a:pt x="24" y="8"/>
                  </a:cubicBezTo>
                  <a:cubicBezTo>
                    <a:pt x="24" y="13"/>
                    <a:pt x="20" y="17"/>
                    <a:pt x="15" y="17"/>
                  </a:cubicBezTo>
                  <a:cubicBezTo>
                    <a:pt x="11" y="17"/>
                    <a:pt x="7" y="13"/>
                    <a:pt x="7" y="8"/>
                  </a:cubicBezTo>
                  <a:cubicBezTo>
                    <a:pt x="7" y="4"/>
                    <a:pt x="11" y="0"/>
                    <a:pt x="15" y="0"/>
                  </a:cubicBezTo>
                  <a:close/>
                  <a:moveTo>
                    <a:pt x="6" y="19"/>
                  </a:moveTo>
                  <a:cubicBezTo>
                    <a:pt x="10" y="19"/>
                    <a:pt x="10" y="19"/>
                    <a:pt x="10" y="19"/>
                  </a:cubicBezTo>
                  <a:cubicBezTo>
                    <a:pt x="14" y="24"/>
                    <a:pt x="14" y="24"/>
                    <a:pt x="14" y="24"/>
                  </a:cubicBezTo>
                  <a:cubicBezTo>
                    <a:pt x="15" y="26"/>
                    <a:pt x="16" y="26"/>
                    <a:pt x="17" y="24"/>
                  </a:cubicBezTo>
                  <a:cubicBezTo>
                    <a:pt x="21" y="19"/>
                    <a:pt x="21" y="19"/>
                    <a:pt x="21" y="19"/>
                  </a:cubicBezTo>
                  <a:cubicBezTo>
                    <a:pt x="24" y="19"/>
                    <a:pt x="24" y="19"/>
                    <a:pt x="24" y="19"/>
                  </a:cubicBezTo>
                  <a:cubicBezTo>
                    <a:pt x="28" y="19"/>
                    <a:pt x="31" y="21"/>
                    <a:pt x="31" y="25"/>
                  </a:cubicBezTo>
                  <a:cubicBezTo>
                    <a:pt x="31" y="35"/>
                    <a:pt x="31" y="35"/>
                    <a:pt x="31" y="35"/>
                  </a:cubicBezTo>
                  <a:cubicBezTo>
                    <a:pt x="26" y="35"/>
                    <a:pt x="5" y="35"/>
                    <a:pt x="0" y="35"/>
                  </a:cubicBezTo>
                  <a:cubicBezTo>
                    <a:pt x="0" y="25"/>
                    <a:pt x="0" y="25"/>
                    <a:pt x="0" y="25"/>
                  </a:cubicBezTo>
                  <a:cubicBezTo>
                    <a:pt x="0" y="21"/>
                    <a:pt x="3" y="19"/>
                    <a:pt x="6" y="19"/>
                  </a:cubicBezTo>
                  <a:close/>
                </a:path>
              </a:pathLst>
            </a:custGeom>
            <a:grpFill/>
            <a:ln>
              <a:noFill/>
            </a:ln>
          </p:spPr>
          <p:txBody>
            <a:bodyPr vert="horz" wrap="square" lIns="121920" tIns="60960" rIns="121920" bIns="60960" numCol="1" anchor="t" anchorCtr="0" compatLnSpc="1"/>
            <a:lstStyle/>
            <a:p>
              <a:endParaRPr lang="zh-CN" altLang="en-US" sz="2400">
                <a:solidFill>
                  <a:schemeClr val="bg1">
                    <a:lumMod val="65000"/>
                  </a:schemeClr>
                </a:solidFill>
                <a:latin typeface="微软雅黑" panose="020B0503020204020204" charset="-122"/>
                <a:ea typeface="微软雅黑" panose="020B0503020204020204" charset="-122"/>
              </a:endParaRPr>
            </a:p>
          </p:txBody>
        </p:sp>
      </p:grpSp>
      <p:grpSp>
        <p:nvGrpSpPr>
          <p:cNvPr id="133" name="组合 132"/>
          <p:cNvGrpSpPr/>
          <p:nvPr/>
        </p:nvGrpSpPr>
        <p:grpSpPr>
          <a:xfrm>
            <a:off x="6127115" y="2327275"/>
            <a:ext cx="992505" cy="1005205"/>
            <a:chOff x="4305571" y="1566670"/>
            <a:chExt cx="881063" cy="892175"/>
          </a:xfrm>
          <a:solidFill>
            <a:srgbClr val="6AE7FF">
              <a:alpha val="20000"/>
            </a:srgbClr>
          </a:solidFill>
        </p:grpSpPr>
        <p:sp>
          <p:nvSpPr>
            <p:cNvPr id="134" name="Freeform 17"/>
            <p:cNvSpPr>
              <a:spLocks noEditPoints="1"/>
            </p:cNvSpPr>
            <p:nvPr/>
          </p:nvSpPr>
          <p:spPr bwMode="auto">
            <a:xfrm>
              <a:off x="4305571" y="1566670"/>
              <a:ext cx="881063" cy="892175"/>
            </a:xfrm>
            <a:custGeom>
              <a:avLst/>
              <a:gdLst>
                <a:gd name="T0" fmla="*/ 54 w 94"/>
                <a:gd name="T1" fmla="*/ 95 h 95"/>
                <a:gd name="T2" fmla="*/ 56 w 94"/>
                <a:gd name="T3" fmla="*/ 82 h 95"/>
                <a:gd name="T4" fmla="*/ 65 w 94"/>
                <a:gd name="T5" fmla="*/ 78 h 95"/>
                <a:gd name="T6" fmla="*/ 75 w 94"/>
                <a:gd name="T7" fmla="*/ 86 h 95"/>
                <a:gd name="T8" fmla="*/ 85 w 94"/>
                <a:gd name="T9" fmla="*/ 76 h 95"/>
                <a:gd name="T10" fmla="*/ 78 w 94"/>
                <a:gd name="T11" fmla="*/ 66 h 95"/>
                <a:gd name="T12" fmla="*/ 82 w 94"/>
                <a:gd name="T13" fmla="*/ 56 h 95"/>
                <a:gd name="T14" fmla="*/ 94 w 94"/>
                <a:gd name="T15" fmla="*/ 54 h 95"/>
                <a:gd name="T16" fmla="*/ 94 w 94"/>
                <a:gd name="T17" fmla="*/ 41 h 95"/>
                <a:gd name="T18" fmla="*/ 82 w 94"/>
                <a:gd name="T19" fmla="*/ 38 h 95"/>
                <a:gd name="T20" fmla="*/ 81 w 94"/>
                <a:gd name="T21" fmla="*/ 37 h 95"/>
                <a:gd name="T22" fmla="*/ 81 w 94"/>
                <a:gd name="T23" fmla="*/ 37 h 95"/>
                <a:gd name="T24" fmla="*/ 80 w 94"/>
                <a:gd name="T25" fmla="*/ 34 h 95"/>
                <a:gd name="T26" fmla="*/ 79 w 94"/>
                <a:gd name="T27" fmla="*/ 32 h 95"/>
                <a:gd name="T28" fmla="*/ 79 w 94"/>
                <a:gd name="T29" fmla="*/ 32 h 95"/>
                <a:gd name="T30" fmla="*/ 78 w 94"/>
                <a:gd name="T31" fmla="*/ 29 h 95"/>
                <a:gd name="T32" fmla="*/ 85 w 94"/>
                <a:gd name="T33" fmla="*/ 19 h 95"/>
                <a:gd name="T34" fmla="*/ 75 w 94"/>
                <a:gd name="T35" fmla="*/ 9 h 95"/>
                <a:gd name="T36" fmla="*/ 65 w 94"/>
                <a:gd name="T37" fmla="*/ 16 h 95"/>
                <a:gd name="T38" fmla="*/ 56 w 94"/>
                <a:gd name="T39" fmla="*/ 13 h 95"/>
                <a:gd name="T40" fmla="*/ 54 w 94"/>
                <a:gd name="T41" fmla="*/ 0 h 95"/>
                <a:gd name="T42" fmla="*/ 40 w 94"/>
                <a:gd name="T43" fmla="*/ 0 h 95"/>
                <a:gd name="T44" fmla="*/ 38 w 94"/>
                <a:gd name="T45" fmla="*/ 13 h 95"/>
                <a:gd name="T46" fmla="*/ 29 w 94"/>
                <a:gd name="T47" fmla="*/ 16 h 95"/>
                <a:gd name="T48" fmla="*/ 18 w 94"/>
                <a:gd name="T49" fmla="*/ 9 h 95"/>
                <a:gd name="T50" fmla="*/ 9 w 94"/>
                <a:gd name="T51" fmla="*/ 19 h 95"/>
                <a:gd name="T52" fmla="*/ 16 w 94"/>
                <a:gd name="T53" fmla="*/ 29 h 95"/>
                <a:gd name="T54" fmla="*/ 12 w 94"/>
                <a:gd name="T55" fmla="*/ 38 h 95"/>
                <a:gd name="T56" fmla="*/ 0 w 94"/>
                <a:gd name="T57" fmla="*/ 41 h 95"/>
                <a:gd name="T58" fmla="*/ 0 w 94"/>
                <a:gd name="T59" fmla="*/ 54 h 95"/>
                <a:gd name="T60" fmla="*/ 12 w 94"/>
                <a:gd name="T61" fmla="*/ 56 h 95"/>
                <a:gd name="T62" fmla="*/ 16 w 94"/>
                <a:gd name="T63" fmla="*/ 66 h 95"/>
                <a:gd name="T64" fmla="*/ 9 w 94"/>
                <a:gd name="T65" fmla="*/ 76 h 95"/>
                <a:gd name="T66" fmla="*/ 18 w 94"/>
                <a:gd name="T67" fmla="*/ 86 h 95"/>
                <a:gd name="T68" fmla="*/ 29 w 94"/>
                <a:gd name="T69" fmla="*/ 78 h 95"/>
                <a:gd name="T70" fmla="*/ 38 w 94"/>
                <a:gd name="T71" fmla="*/ 82 h 95"/>
                <a:gd name="T72" fmla="*/ 40 w 94"/>
                <a:gd name="T73" fmla="*/ 95 h 95"/>
                <a:gd name="T74" fmla="*/ 54 w 94"/>
                <a:gd name="T75" fmla="*/ 95 h 95"/>
                <a:gd name="T76" fmla="*/ 72 w 94"/>
                <a:gd name="T77" fmla="*/ 44 h 95"/>
                <a:gd name="T78" fmla="*/ 50 w 94"/>
                <a:gd name="T79" fmla="*/ 72 h 95"/>
                <a:gd name="T80" fmla="*/ 22 w 94"/>
                <a:gd name="T81" fmla="*/ 51 h 95"/>
                <a:gd name="T82" fmla="*/ 44 w 94"/>
                <a:gd name="T83" fmla="*/ 22 h 95"/>
                <a:gd name="T84" fmla="*/ 55 w 94"/>
                <a:gd name="T85" fmla="*/ 24 h 95"/>
                <a:gd name="T86" fmla="*/ 55 w 94"/>
                <a:gd name="T87" fmla="*/ 24 h 95"/>
                <a:gd name="T88" fmla="*/ 65 w 94"/>
                <a:gd name="T89" fmla="*/ 30 h 95"/>
                <a:gd name="T90" fmla="*/ 69 w 94"/>
                <a:gd name="T91" fmla="*/ 35 h 95"/>
                <a:gd name="T92" fmla="*/ 72 w 94"/>
                <a:gd name="T93" fmla="*/ 4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grpFill/>
            <a:ln>
              <a:noFill/>
            </a:ln>
          </p:spPr>
          <p:txBody>
            <a:bodyPr vert="horz" wrap="square" lIns="121920" tIns="60960" rIns="121920" bIns="60960" numCol="1" anchor="t" anchorCtr="0" compatLnSpc="1"/>
            <a:lstStyle/>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35" name="Freeform 18"/>
            <p:cNvSpPr>
              <a:spLocks noEditPoints="1"/>
            </p:cNvSpPr>
            <p:nvPr/>
          </p:nvSpPr>
          <p:spPr bwMode="auto">
            <a:xfrm>
              <a:off x="4605608" y="1839720"/>
              <a:ext cx="280988" cy="327025"/>
            </a:xfrm>
            <a:custGeom>
              <a:avLst/>
              <a:gdLst>
                <a:gd name="T0" fmla="*/ 15 w 30"/>
                <a:gd name="T1" fmla="*/ 0 h 35"/>
                <a:gd name="T2" fmla="*/ 23 w 30"/>
                <a:gd name="T3" fmla="*/ 8 h 35"/>
                <a:gd name="T4" fmla="*/ 15 w 30"/>
                <a:gd name="T5" fmla="*/ 16 h 35"/>
                <a:gd name="T6" fmla="*/ 7 w 30"/>
                <a:gd name="T7" fmla="*/ 8 h 35"/>
                <a:gd name="T8" fmla="*/ 15 w 30"/>
                <a:gd name="T9" fmla="*/ 0 h 35"/>
                <a:gd name="T10" fmla="*/ 6 w 30"/>
                <a:gd name="T11" fmla="*/ 18 h 35"/>
                <a:gd name="T12" fmla="*/ 10 w 30"/>
                <a:gd name="T13" fmla="*/ 18 h 35"/>
                <a:gd name="T14" fmla="*/ 13 w 30"/>
                <a:gd name="T15" fmla="*/ 24 h 35"/>
                <a:gd name="T16" fmla="*/ 17 w 30"/>
                <a:gd name="T17" fmla="*/ 24 h 35"/>
                <a:gd name="T18" fmla="*/ 20 w 30"/>
                <a:gd name="T19" fmla="*/ 18 h 35"/>
                <a:gd name="T20" fmla="*/ 24 w 30"/>
                <a:gd name="T21" fmla="*/ 18 h 35"/>
                <a:gd name="T22" fmla="*/ 30 w 30"/>
                <a:gd name="T23" fmla="*/ 25 h 35"/>
                <a:gd name="T24" fmla="*/ 30 w 30"/>
                <a:gd name="T25" fmla="*/ 35 h 35"/>
                <a:gd name="T26" fmla="*/ 0 w 30"/>
                <a:gd name="T27" fmla="*/ 35 h 35"/>
                <a:gd name="T28" fmla="*/ 0 w 30"/>
                <a:gd name="T29" fmla="*/ 25 h 35"/>
                <a:gd name="T30" fmla="*/ 6 w 30"/>
                <a:gd name="T31"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35">
                  <a:moveTo>
                    <a:pt x="15" y="0"/>
                  </a:moveTo>
                  <a:cubicBezTo>
                    <a:pt x="20" y="0"/>
                    <a:pt x="23" y="3"/>
                    <a:pt x="23" y="8"/>
                  </a:cubicBezTo>
                  <a:cubicBezTo>
                    <a:pt x="23" y="13"/>
                    <a:pt x="20" y="16"/>
                    <a:pt x="15" y="16"/>
                  </a:cubicBezTo>
                  <a:cubicBezTo>
                    <a:pt x="10" y="16"/>
                    <a:pt x="7" y="13"/>
                    <a:pt x="7" y="8"/>
                  </a:cubicBezTo>
                  <a:cubicBezTo>
                    <a:pt x="7" y="3"/>
                    <a:pt x="10" y="0"/>
                    <a:pt x="15" y="0"/>
                  </a:cubicBezTo>
                  <a:close/>
                  <a:moveTo>
                    <a:pt x="6" y="18"/>
                  </a:moveTo>
                  <a:cubicBezTo>
                    <a:pt x="10" y="18"/>
                    <a:pt x="10" y="18"/>
                    <a:pt x="10" y="18"/>
                  </a:cubicBezTo>
                  <a:cubicBezTo>
                    <a:pt x="13" y="24"/>
                    <a:pt x="13" y="24"/>
                    <a:pt x="13" y="24"/>
                  </a:cubicBezTo>
                  <a:cubicBezTo>
                    <a:pt x="14" y="26"/>
                    <a:pt x="16" y="26"/>
                    <a:pt x="17" y="24"/>
                  </a:cubicBezTo>
                  <a:cubicBezTo>
                    <a:pt x="20" y="18"/>
                    <a:pt x="20" y="18"/>
                    <a:pt x="20" y="18"/>
                  </a:cubicBezTo>
                  <a:cubicBezTo>
                    <a:pt x="24" y="18"/>
                    <a:pt x="24" y="18"/>
                    <a:pt x="24" y="18"/>
                  </a:cubicBezTo>
                  <a:cubicBezTo>
                    <a:pt x="27" y="18"/>
                    <a:pt x="30" y="21"/>
                    <a:pt x="30" y="25"/>
                  </a:cubicBezTo>
                  <a:cubicBezTo>
                    <a:pt x="30" y="35"/>
                    <a:pt x="30" y="35"/>
                    <a:pt x="30" y="35"/>
                  </a:cubicBezTo>
                  <a:cubicBezTo>
                    <a:pt x="25" y="35"/>
                    <a:pt x="5" y="35"/>
                    <a:pt x="0" y="35"/>
                  </a:cubicBezTo>
                  <a:cubicBezTo>
                    <a:pt x="0" y="25"/>
                    <a:pt x="0" y="25"/>
                    <a:pt x="0" y="25"/>
                  </a:cubicBezTo>
                  <a:cubicBezTo>
                    <a:pt x="0" y="21"/>
                    <a:pt x="3" y="18"/>
                    <a:pt x="6" y="18"/>
                  </a:cubicBezTo>
                  <a:close/>
                </a:path>
              </a:pathLst>
            </a:custGeom>
            <a:grpFill/>
            <a:ln>
              <a:noFill/>
            </a:ln>
          </p:spPr>
          <p:txBody>
            <a:bodyPr vert="horz" wrap="square" lIns="121920" tIns="60960" rIns="121920" bIns="60960" numCol="1" anchor="t" anchorCtr="0" compatLnSpc="1"/>
            <a:lstStyle/>
            <a:p>
              <a:endParaRPr lang="zh-CN" altLang="en-US" sz="2400">
                <a:solidFill>
                  <a:schemeClr val="bg1">
                    <a:lumMod val="65000"/>
                  </a:schemeClr>
                </a:solidFill>
                <a:latin typeface="微软雅黑" panose="020B0503020204020204" charset="-122"/>
                <a:ea typeface="微软雅黑" panose="020B0503020204020204" charset="-122"/>
              </a:endParaRPr>
            </a:p>
          </p:txBody>
        </p:sp>
      </p:grpSp>
      <p:grpSp>
        <p:nvGrpSpPr>
          <p:cNvPr id="136" name="组合 135"/>
          <p:cNvGrpSpPr/>
          <p:nvPr/>
        </p:nvGrpSpPr>
        <p:grpSpPr>
          <a:xfrm>
            <a:off x="5085715" y="3129915"/>
            <a:ext cx="1647190" cy="1649095"/>
            <a:chOff x="3381108" y="2279458"/>
            <a:chExt cx="1462088" cy="1463675"/>
          </a:xfrm>
          <a:solidFill>
            <a:srgbClr val="6AE7FF">
              <a:alpha val="50000"/>
            </a:srgbClr>
          </a:solidFill>
        </p:grpSpPr>
        <p:sp>
          <p:nvSpPr>
            <p:cNvPr id="137" name="Freeform 19"/>
            <p:cNvSpPr>
              <a:spLocks noEditPoints="1"/>
            </p:cNvSpPr>
            <p:nvPr/>
          </p:nvSpPr>
          <p:spPr bwMode="auto">
            <a:xfrm>
              <a:off x="3381108" y="2279458"/>
              <a:ext cx="1462088" cy="1463675"/>
            </a:xfrm>
            <a:custGeom>
              <a:avLst/>
              <a:gdLst>
                <a:gd name="T0" fmla="*/ 89 w 156"/>
                <a:gd name="T1" fmla="*/ 156 h 156"/>
                <a:gd name="T2" fmla="*/ 93 w 156"/>
                <a:gd name="T3" fmla="*/ 135 h 156"/>
                <a:gd name="T4" fmla="*/ 108 w 156"/>
                <a:gd name="T5" fmla="*/ 129 h 156"/>
                <a:gd name="T6" fmla="*/ 125 w 156"/>
                <a:gd name="T7" fmla="*/ 141 h 156"/>
                <a:gd name="T8" fmla="*/ 141 w 156"/>
                <a:gd name="T9" fmla="*/ 125 h 156"/>
                <a:gd name="T10" fmla="*/ 129 w 156"/>
                <a:gd name="T11" fmla="*/ 108 h 156"/>
                <a:gd name="T12" fmla="*/ 135 w 156"/>
                <a:gd name="T13" fmla="*/ 93 h 156"/>
                <a:gd name="T14" fmla="*/ 156 w 156"/>
                <a:gd name="T15" fmla="*/ 89 h 156"/>
                <a:gd name="T16" fmla="*/ 156 w 156"/>
                <a:gd name="T17" fmla="*/ 67 h 156"/>
                <a:gd name="T18" fmla="*/ 135 w 156"/>
                <a:gd name="T19" fmla="*/ 63 h 156"/>
                <a:gd name="T20" fmla="*/ 135 w 156"/>
                <a:gd name="T21" fmla="*/ 62 h 156"/>
                <a:gd name="T22" fmla="*/ 135 w 156"/>
                <a:gd name="T23" fmla="*/ 62 h 156"/>
                <a:gd name="T24" fmla="*/ 132 w 156"/>
                <a:gd name="T25" fmla="*/ 56 h 156"/>
                <a:gd name="T26" fmla="*/ 131 w 156"/>
                <a:gd name="T27" fmla="*/ 53 h 156"/>
                <a:gd name="T28" fmla="*/ 131 w 156"/>
                <a:gd name="T29" fmla="*/ 53 h 156"/>
                <a:gd name="T30" fmla="*/ 129 w 156"/>
                <a:gd name="T31" fmla="*/ 48 h 156"/>
                <a:gd name="T32" fmla="*/ 141 w 156"/>
                <a:gd name="T33" fmla="*/ 31 h 156"/>
                <a:gd name="T34" fmla="*/ 125 w 156"/>
                <a:gd name="T35" fmla="*/ 15 h 156"/>
                <a:gd name="T36" fmla="*/ 108 w 156"/>
                <a:gd name="T37" fmla="*/ 27 h 156"/>
                <a:gd name="T38" fmla="*/ 93 w 156"/>
                <a:gd name="T39" fmla="*/ 21 h 156"/>
                <a:gd name="T40" fmla="*/ 89 w 156"/>
                <a:gd name="T41" fmla="*/ 0 h 156"/>
                <a:gd name="T42" fmla="*/ 67 w 156"/>
                <a:gd name="T43" fmla="*/ 0 h 156"/>
                <a:gd name="T44" fmla="*/ 63 w 156"/>
                <a:gd name="T45" fmla="*/ 21 h 156"/>
                <a:gd name="T46" fmla="*/ 48 w 156"/>
                <a:gd name="T47" fmla="*/ 27 h 156"/>
                <a:gd name="T48" fmla="*/ 31 w 156"/>
                <a:gd name="T49" fmla="*/ 15 h 156"/>
                <a:gd name="T50" fmla="*/ 15 w 156"/>
                <a:gd name="T51" fmla="*/ 31 h 156"/>
                <a:gd name="T52" fmla="*/ 27 w 156"/>
                <a:gd name="T53" fmla="*/ 48 h 156"/>
                <a:gd name="T54" fmla="*/ 21 w 156"/>
                <a:gd name="T55" fmla="*/ 63 h 156"/>
                <a:gd name="T56" fmla="*/ 0 w 156"/>
                <a:gd name="T57" fmla="*/ 67 h 156"/>
                <a:gd name="T58" fmla="*/ 0 w 156"/>
                <a:gd name="T59" fmla="*/ 89 h 156"/>
                <a:gd name="T60" fmla="*/ 21 w 156"/>
                <a:gd name="T61" fmla="*/ 93 h 156"/>
                <a:gd name="T62" fmla="*/ 27 w 156"/>
                <a:gd name="T63" fmla="*/ 108 h 156"/>
                <a:gd name="T64" fmla="*/ 15 w 156"/>
                <a:gd name="T65" fmla="*/ 125 h 156"/>
                <a:gd name="T66" fmla="*/ 31 w 156"/>
                <a:gd name="T67" fmla="*/ 141 h 156"/>
                <a:gd name="T68" fmla="*/ 48 w 156"/>
                <a:gd name="T69" fmla="*/ 129 h 156"/>
                <a:gd name="T70" fmla="*/ 63 w 156"/>
                <a:gd name="T71" fmla="*/ 135 h 156"/>
                <a:gd name="T72" fmla="*/ 67 w 156"/>
                <a:gd name="T73" fmla="*/ 156 h 156"/>
                <a:gd name="T74" fmla="*/ 89 w 156"/>
                <a:gd name="T75" fmla="*/ 156 h 156"/>
                <a:gd name="T76" fmla="*/ 119 w 156"/>
                <a:gd name="T77" fmla="*/ 72 h 156"/>
                <a:gd name="T78" fmla="*/ 84 w 156"/>
                <a:gd name="T79" fmla="*/ 119 h 156"/>
                <a:gd name="T80" fmla="*/ 37 w 156"/>
                <a:gd name="T81" fmla="*/ 84 h 156"/>
                <a:gd name="T82" fmla="*/ 72 w 156"/>
                <a:gd name="T83" fmla="*/ 37 h 156"/>
                <a:gd name="T84" fmla="*/ 92 w 156"/>
                <a:gd name="T85" fmla="*/ 39 h 156"/>
                <a:gd name="T86" fmla="*/ 92 w 156"/>
                <a:gd name="T87" fmla="*/ 39 h 156"/>
                <a:gd name="T88" fmla="*/ 107 w 156"/>
                <a:gd name="T89" fmla="*/ 49 h 156"/>
                <a:gd name="T90" fmla="*/ 114 w 156"/>
                <a:gd name="T91" fmla="*/ 57 h 156"/>
                <a:gd name="T92" fmla="*/ 119 w 156"/>
                <a:gd name="T93" fmla="*/ 7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6" h="156">
                  <a:moveTo>
                    <a:pt x="89" y="156"/>
                  </a:moveTo>
                  <a:cubicBezTo>
                    <a:pt x="93" y="135"/>
                    <a:pt x="93" y="135"/>
                    <a:pt x="93" y="135"/>
                  </a:cubicBezTo>
                  <a:cubicBezTo>
                    <a:pt x="108" y="129"/>
                    <a:pt x="108" y="129"/>
                    <a:pt x="108" y="129"/>
                  </a:cubicBezTo>
                  <a:cubicBezTo>
                    <a:pt x="125" y="141"/>
                    <a:pt x="125" y="141"/>
                    <a:pt x="125" y="141"/>
                  </a:cubicBezTo>
                  <a:cubicBezTo>
                    <a:pt x="141" y="125"/>
                    <a:pt x="141" y="125"/>
                    <a:pt x="141" y="125"/>
                  </a:cubicBezTo>
                  <a:cubicBezTo>
                    <a:pt x="129" y="108"/>
                    <a:pt x="129" y="108"/>
                    <a:pt x="129" y="108"/>
                  </a:cubicBezTo>
                  <a:cubicBezTo>
                    <a:pt x="135" y="93"/>
                    <a:pt x="135" y="93"/>
                    <a:pt x="135" y="93"/>
                  </a:cubicBezTo>
                  <a:cubicBezTo>
                    <a:pt x="156" y="89"/>
                    <a:pt x="156" y="89"/>
                    <a:pt x="156" y="89"/>
                  </a:cubicBezTo>
                  <a:cubicBezTo>
                    <a:pt x="156" y="67"/>
                    <a:pt x="156" y="67"/>
                    <a:pt x="156" y="67"/>
                  </a:cubicBezTo>
                  <a:cubicBezTo>
                    <a:pt x="135" y="63"/>
                    <a:pt x="135" y="63"/>
                    <a:pt x="135" y="63"/>
                  </a:cubicBezTo>
                  <a:cubicBezTo>
                    <a:pt x="135" y="62"/>
                    <a:pt x="135" y="62"/>
                    <a:pt x="135" y="62"/>
                  </a:cubicBezTo>
                  <a:cubicBezTo>
                    <a:pt x="135" y="62"/>
                    <a:pt x="135" y="62"/>
                    <a:pt x="135" y="62"/>
                  </a:cubicBezTo>
                  <a:cubicBezTo>
                    <a:pt x="132" y="56"/>
                    <a:pt x="132" y="56"/>
                    <a:pt x="132" y="56"/>
                  </a:cubicBezTo>
                  <a:cubicBezTo>
                    <a:pt x="131" y="53"/>
                    <a:pt x="131" y="53"/>
                    <a:pt x="131" y="53"/>
                  </a:cubicBezTo>
                  <a:cubicBezTo>
                    <a:pt x="131" y="53"/>
                    <a:pt x="131" y="53"/>
                    <a:pt x="131" y="53"/>
                  </a:cubicBezTo>
                  <a:cubicBezTo>
                    <a:pt x="129" y="48"/>
                    <a:pt x="129" y="48"/>
                    <a:pt x="129" y="48"/>
                  </a:cubicBezTo>
                  <a:cubicBezTo>
                    <a:pt x="141" y="31"/>
                    <a:pt x="141" y="31"/>
                    <a:pt x="141" y="31"/>
                  </a:cubicBezTo>
                  <a:cubicBezTo>
                    <a:pt x="125" y="15"/>
                    <a:pt x="125" y="15"/>
                    <a:pt x="125" y="15"/>
                  </a:cubicBezTo>
                  <a:cubicBezTo>
                    <a:pt x="108" y="27"/>
                    <a:pt x="108" y="27"/>
                    <a:pt x="108" y="27"/>
                  </a:cubicBezTo>
                  <a:cubicBezTo>
                    <a:pt x="93" y="21"/>
                    <a:pt x="93" y="21"/>
                    <a:pt x="93" y="21"/>
                  </a:cubicBezTo>
                  <a:cubicBezTo>
                    <a:pt x="89" y="0"/>
                    <a:pt x="89" y="0"/>
                    <a:pt x="89" y="0"/>
                  </a:cubicBezTo>
                  <a:cubicBezTo>
                    <a:pt x="67" y="0"/>
                    <a:pt x="67" y="0"/>
                    <a:pt x="67" y="0"/>
                  </a:cubicBezTo>
                  <a:cubicBezTo>
                    <a:pt x="63" y="21"/>
                    <a:pt x="63" y="21"/>
                    <a:pt x="63" y="21"/>
                  </a:cubicBezTo>
                  <a:cubicBezTo>
                    <a:pt x="48" y="27"/>
                    <a:pt x="48" y="27"/>
                    <a:pt x="48" y="27"/>
                  </a:cubicBezTo>
                  <a:cubicBezTo>
                    <a:pt x="31" y="15"/>
                    <a:pt x="31" y="15"/>
                    <a:pt x="31" y="15"/>
                  </a:cubicBezTo>
                  <a:cubicBezTo>
                    <a:pt x="15" y="31"/>
                    <a:pt x="15" y="31"/>
                    <a:pt x="15" y="31"/>
                  </a:cubicBezTo>
                  <a:cubicBezTo>
                    <a:pt x="27" y="48"/>
                    <a:pt x="27" y="48"/>
                    <a:pt x="27" y="48"/>
                  </a:cubicBezTo>
                  <a:cubicBezTo>
                    <a:pt x="21" y="63"/>
                    <a:pt x="21" y="63"/>
                    <a:pt x="21" y="63"/>
                  </a:cubicBezTo>
                  <a:cubicBezTo>
                    <a:pt x="0" y="67"/>
                    <a:pt x="0" y="67"/>
                    <a:pt x="0" y="67"/>
                  </a:cubicBezTo>
                  <a:cubicBezTo>
                    <a:pt x="0" y="89"/>
                    <a:pt x="0" y="89"/>
                    <a:pt x="0" y="89"/>
                  </a:cubicBezTo>
                  <a:cubicBezTo>
                    <a:pt x="21" y="93"/>
                    <a:pt x="21" y="93"/>
                    <a:pt x="21" y="93"/>
                  </a:cubicBezTo>
                  <a:cubicBezTo>
                    <a:pt x="27" y="108"/>
                    <a:pt x="27" y="108"/>
                    <a:pt x="27" y="108"/>
                  </a:cubicBezTo>
                  <a:cubicBezTo>
                    <a:pt x="15" y="125"/>
                    <a:pt x="15" y="125"/>
                    <a:pt x="15" y="125"/>
                  </a:cubicBezTo>
                  <a:cubicBezTo>
                    <a:pt x="31" y="141"/>
                    <a:pt x="31" y="141"/>
                    <a:pt x="31" y="141"/>
                  </a:cubicBezTo>
                  <a:cubicBezTo>
                    <a:pt x="48" y="129"/>
                    <a:pt x="48" y="129"/>
                    <a:pt x="48" y="129"/>
                  </a:cubicBezTo>
                  <a:cubicBezTo>
                    <a:pt x="63" y="135"/>
                    <a:pt x="63" y="135"/>
                    <a:pt x="63" y="135"/>
                  </a:cubicBezTo>
                  <a:cubicBezTo>
                    <a:pt x="67" y="156"/>
                    <a:pt x="67" y="156"/>
                    <a:pt x="67" y="156"/>
                  </a:cubicBezTo>
                  <a:cubicBezTo>
                    <a:pt x="89" y="156"/>
                    <a:pt x="89" y="156"/>
                    <a:pt x="89" y="156"/>
                  </a:cubicBezTo>
                  <a:close/>
                  <a:moveTo>
                    <a:pt x="119" y="72"/>
                  </a:moveTo>
                  <a:cubicBezTo>
                    <a:pt x="122" y="95"/>
                    <a:pt x="106" y="116"/>
                    <a:pt x="84" y="119"/>
                  </a:cubicBezTo>
                  <a:cubicBezTo>
                    <a:pt x="61" y="122"/>
                    <a:pt x="40" y="106"/>
                    <a:pt x="37" y="84"/>
                  </a:cubicBezTo>
                  <a:cubicBezTo>
                    <a:pt x="34" y="61"/>
                    <a:pt x="50" y="40"/>
                    <a:pt x="72" y="37"/>
                  </a:cubicBezTo>
                  <a:cubicBezTo>
                    <a:pt x="79" y="36"/>
                    <a:pt x="86" y="37"/>
                    <a:pt x="92" y="39"/>
                  </a:cubicBezTo>
                  <a:cubicBezTo>
                    <a:pt x="92" y="39"/>
                    <a:pt x="92" y="39"/>
                    <a:pt x="92" y="39"/>
                  </a:cubicBezTo>
                  <a:cubicBezTo>
                    <a:pt x="98" y="41"/>
                    <a:pt x="103" y="44"/>
                    <a:pt x="107" y="49"/>
                  </a:cubicBezTo>
                  <a:cubicBezTo>
                    <a:pt x="110" y="51"/>
                    <a:pt x="112" y="54"/>
                    <a:pt x="114" y="57"/>
                  </a:cubicBezTo>
                  <a:cubicBezTo>
                    <a:pt x="117" y="62"/>
                    <a:pt x="119" y="67"/>
                    <a:pt x="119" y="72"/>
                  </a:cubicBezTo>
                  <a:close/>
                </a:path>
              </a:pathLst>
            </a:custGeom>
            <a:grpFill/>
            <a:ln>
              <a:noFill/>
            </a:ln>
          </p:spPr>
          <p:txBody>
            <a:bodyPr vert="horz" wrap="square" lIns="121920" tIns="60960" rIns="121920" bIns="60960" numCol="1" anchor="t" anchorCtr="0" compatLnSpc="1"/>
            <a:lstStyle/>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38" name="Freeform 20"/>
            <p:cNvSpPr>
              <a:spLocks noEditPoints="1"/>
            </p:cNvSpPr>
            <p:nvPr/>
          </p:nvSpPr>
          <p:spPr bwMode="auto">
            <a:xfrm>
              <a:off x="3877996" y="2720783"/>
              <a:ext cx="468313" cy="544512"/>
            </a:xfrm>
            <a:custGeom>
              <a:avLst/>
              <a:gdLst>
                <a:gd name="T0" fmla="*/ 25 w 50"/>
                <a:gd name="T1" fmla="*/ 0 h 58"/>
                <a:gd name="T2" fmla="*/ 39 w 50"/>
                <a:gd name="T3" fmla="*/ 14 h 58"/>
                <a:gd name="T4" fmla="*/ 25 w 50"/>
                <a:gd name="T5" fmla="*/ 28 h 58"/>
                <a:gd name="T6" fmla="*/ 11 w 50"/>
                <a:gd name="T7" fmla="*/ 14 h 58"/>
                <a:gd name="T8" fmla="*/ 25 w 50"/>
                <a:gd name="T9" fmla="*/ 0 h 58"/>
                <a:gd name="T10" fmla="*/ 10 w 50"/>
                <a:gd name="T11" fmla="*/ 31 h 58"/>
                <a:gd name="T12" fmla="*/ 16 w 50"/>
                <a:gd name="T13" fmla="*/ 31 h 58"/>
                <a:gd name="T14" fmla="*/ 22 w 50"/>
                <a:gd name="T15" fmla="*/ 40 h 58"/>
                <a:gd name="T16" fmla="*/ 28 w 50"/>
                <a:gd name="T17" fmla="*/ 40 h 58"/>
                <a:gd name="T18" fmla="*/ 34 w 50"/>
                <a:gd name="T19" fmla="*/ 31 h 58"/>
                <a:gd name="T20" fmla="*/ 40 w 50"/>
                <a:gd name="T21" fmla="*/ 31 h 58"/>
                <a:gd name="T22" fmla="*/ 50 w 50"/>
                <a:gd name="T23" fmla="*/ 41 h 58"/>
                <a:gd name="T24" fmla="*/ 50 w 50"/>
                <a:gd name="T25" fmla="*/ 58 h 58"/>
                <a:gd name="T26" fmla="*/ 0 w 50"/>
                <a:gd name="T27" fmla="*/ 58 h 58"/>
                <a:gd name="T28" fmla="*/ 0 w 50"/>
                <a:gd name="T29" fmla="*/ 41 h 58"/>
                <a:gd name="T30" fmla="*/ 10 w 50"/>
                <a:gd name="T31" fmla="*/ 3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 h="58">
                  <a:moveTo>
                    <a:pt x="25" y="0"/>
                  </a:moveTo>
                  <a:cubicBezTo>
                    <a:pt x="33" y="0"/>
                    <a:pt x="39" y="6"/>
                    <a:pt x="39" y="14"/>
                  </a:cubicBezTo>
                  <a:cubicBezTo>
                    <a:pt x="39" y="21"/>
                    <a:pt x="33" y="28"/>
                    <a:pt x="25" y="28"/>
                  </a:cubicBezTo>
                  <a:cubicBezTo>
                    <a:pt x="17" y="28"/>
                    <a:pt x="11" y="21"/>
                    <a:pt x="11" y="14"/>
                  </a:cubicBezTo>
                  <a:cubicBezTo>
                    <a:pt x="11" y="6"/>
                    <a:pt x="17" y="0"/>
                    <a:pt x="25" y="0"/>
                  </a:cubicBezTo>
                  <a:close/>
                  <a:moveTo>
                    <a:pt x="10" y="31"/>
                  </a:moveTo>
                  <a:cubicBezTo>
                    <a:pt x="16" y="31"/>
                    <a:pt x="16" y="31"/>
                    <a:pt x="16" y="31"/>
                  </a:cubicBezTo>
                  <a:cubicBezTo>
                    <a:pt x="22" y="40"/>
                    <a:pt x="22" y="40"/>
                    <a:pt x="22" y="40"/>
                  </a:cubicBezTo>
                  <a:cubicBezTo>
                    <a:pt x="24" y="43"/>
                    <a:pt x="26" y="43"/>
                    <a:pt x="28" y="40"/>
                  </a:cubicBezTo>
                  <a:cubicBezTo>
                    <a:pt x="34" y="31"/>
                    <a:pt x="34" y="31"/>
                    <a:pt x="34" y="31"/>
                  </a:cubicBezTo>
                  <a:cubicBezTo>
                    <a:pt x="40" y="31"/>
                    <a:pt x="40" y="31"/>
                    <a:pt x="40" y="31"/>
                  </a:cubicBezTo>
                  <a:cubicBezTo>
                    <a:pt x="45" y="31"/>
                    <a:pt x="50" y="36"/>
                    <a:pt x="50" y="41"/>
                  </a:cubicBezTo>
                  <a:cubicBezTo>
                    <a:pt x="50" y="58"/>
                    <a:pt x="50" y="58"/>
                    <a:pt x="50" y="58"/>
                  </a:cubicBezTo>
                  <a:cubicBezTo>
                    <a:pt x="42" y="58"/>
                    <a:pt x="8" y="58"/>
                    <a:pt x="0" y="58"/>
                  </a:cubicBezTo>
                  <a:cubicBezTo>
                    <a:pt x="0" y="41"/>
                    <a:pt x="0" y="41"/>
                    <a:pt x="0" y="41"/>
                  </a:cubicBezTo>
                  <a:cubicBezTo>
                    <a:pt x="0" y="36"/>
                    <a:pt x="5" y="31"/>
                    <a:pt x="10" y="31"/>
                  </a:cubicBezTo>
                  <a:close/>
                </a:path>
              </a:pathLst>
            </a:custGeom>
            <a:grpFill/>
            <a:ln>
              <a:noFill/>
            </a:ln>
          </p:spPr>
          <p:txBody>
            <a:bodyPr vert="horz" wrap="square" lIns="121920" tIns="60960" rIns="121920" bIns="60960" numCol="1" anchor="t" anchorCtr="0" compatLnSpc="1"/>
            <a:lstStyle/>
            <a:p>
              <a:endParaRPr lang="zh-CN" altLang="en-US" sz="2400">
                <a:solidFill>
                  <a:schemeClr val="bg1">
                    <a:lumMod val="65000"/>
                  </a:schemeClr>
                </a:solidFill>
                <a:latin typeface="微软雅黑" panose="020B0503020204020204" charset="-122"/>
                <a:ea typeface="微软雅黑" panose="020B0503020204020204" charset="-122"/>
              </a:endParaRPr>
            </a:p>
          </p:txBody>
        </p:sp>
      </p:grpSp>
      <p:sp>
        <p:nvSpPr>
          <p:cNvPr id="139" name="任意多边形 138"/>
          <p:cNvSpPr/>
          <p:nvPr/>
        </p:nvSpPr>
        <p:spPr>
          <a:xfrm>
            <a:off x="7050405" y="3002915"/>
            <a:ext cx="3189605" cy="255905"/>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40" name="任意多边形 139"/>
          <p:cNvSpPr/>
          <p:nvPr/>
        </p:nvSpPr>
        <p:spPr>
          <a:xfrm>
            <a:off x="7050405" y="5450840"/>
            <a:ext cx="3189605" cy="255905"/>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41" name="任意多边形 140"/>
          <p:cNvSpPr/>
          <p:nvPr/>
        </p:nvSpPr>
        <p:spPr>
          <a:xfrm flipH="1">
            <a:off x="2006600" y="4190365"/>
            <a:ext cx="3242945" cy="288290"/>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42" name="矩形 141"/>
          <p:cNvSpPr/>
          <p:nvPr/>
        </p:nvSpPr>
        <p:spPr>
          <a:xfrm>
            <a:off x="7343140" y="1953895"/>
            <a:ext cx="2955290" cy="899160"/>
          </a:xfrm>
          <a:prstGeom prst="rect">
            <a:avLst/>
          </a:prstGeom>
        </p:spPr>
        <p:txBody>
          <a:bodyPr wrap="square" lIns="68580" tIns="34290" rIns="68580" bIns="34290">
            <a:spAutoFit/>
          </a:bodyPr>
          <a:lstStyle/>
          <a:p>
            <a:pPr algn="l">
              <a:lnSpc>
                <a:spcPct val="150000"/>
              </a:lnSpc>
            </a:pPr>
            <a:r>
              <a:rPr lang="zh-CN" sz="1200" dirty="0">
                <a:solidFill>
                  <a:srgbClr val="10FBFE"/>
                </a:solidFill>
                <a:latin typeface="微软雅黑" panose="020B0503020204020204" charset="-122"/>
                <a:ea typeface="微软雅黑" panose="020B0503020204020204" charset="-122"/>
                <a:cs typeface="+mn-ea"/>
                <a:sym typeface="+mn-lt"/>
              </a:rPr>
              <a:t>通过分析其他队伍攻击自身靶机的访问日志流量，修补自身没有发现的漏洞，并流量重放攻击其他</a:t>
            </a:r>
            <a:r>
              <a:rPr lang="zh-CN" sz="1200" dirty="0">
                <a:solidFill>
                  <a:srgbClr val="10FBFE"/>
                </a:solidFill>
                <a:latin typeface="微软雅黑" panose="020B0503020204020204" charset="-122"/>
                <a:ea typeface="微软雅黑" panose="020B0503020204020204" charset="-122"/>
                <a:cs typeface="+mn-ea"/>
                <a:sym typeface="+mn-lt"/>
              </a:rPr>
              <a:t>队伍</a:t>
            </a:r>
            <a:endParaRPr lang="zh-CN" sz="1200" dirty="0">
              <a:solidFill>
                <a:srgbClr val="10FBFE"/>
              </a:solidFill>
              <a:latin typeface="微软雅黑" panose="020B0503020204020204" charset="-122"/>
              <a:ea typeface="微软雅黑" panose="020B0503020204020204" charset="-122"/>
              <a:cs typeface="+mn-ea"/>
              <a:sym typeface="+mn-lt"/>
            </a:endParaRPr>
          </a:p>
        </p:txBody>
      </p:sp>
      <p:sp>
        <p:nvSpPr>
          <p:cNvPr id="143" name="TextBox 54"/>
          <p:cNvSpPr txBox="1"/>
          <p:nvPr/>
        </p:nvSpPr>
        <p:spPr>
          <a:xfrm>
            <a:off x="7343140" y="1639570"/>
            <a:ext cx="2954655" cy="314325"/>
          </a:xfrm>
          <a:prstGeom prst="rect">
            <a:avLst/>
          </a:prstGeom>
          <a:noFill/>
        </p:spPr>
        <p:txBody>
          <a:bodyPr wrap="square" lIns="68580" tIns="34290" rIns="68580" bIns="34290" rtlCol="0">
            <a:spAutoFit/>
          </a:bodyPr>
          <a:lstStyle/>
          <a:p>
            <a:pPr algn="l">
              <a:spcBef>
                <a:spcPts val="0"/>
              </a:spcBef>
              <a:spcAft>
                <a:spcPts val="0"/>
              </a:spcAft>
              <a:defRPr/>
            </a:pPr>
            <a:r>
              <a:rPr lang="zh-CN" altLang="en-US" sz="1600" b="1">
                <a:solidFill>
                  <a:srgbClr val="10FBFE"/>
                </a:solidFill>
                <a:latin typeface="微软雅黑" panose="020B0503020204020204" charset="-122"/>
                <a:ea typeface="微软雅黑" panose="020B0503020204020204" charset="-122"/>
                <a:sym typeface="+mn-ea"/>
              </a:rPr>
              <a:t>日志流量分析其他队伍</a:t>
            </a:r>
            <a:r>
              <a:rPr lang="zh-CN" altLang="en-US" sz="1600" b="1">
                <a:solidFill>
                  <a:srgbClr val="10FBFE"/>
                </a:solidFill>
                <a:latin typeface="微软雅黑" panose="020B0503020204020204" charset="-122"/>
                <a:ea typeface="微软雅黑" panose="020B0503020204020204" charset="-122"/>
                <a:sym typeface="+mn-ea"/>
              </a:rPr>
              <a:t>攻势</a:t>
            </a:r>
            <a:endParaRPr lang="zh-CN" altLang="en-US" sz="1600" b="1">
              <a:solidFill>
                <a:srgbClr val="10FBFE"/>
              </a:solidFill>
              <a:latin typeface="微软雅黑" panose="020B0503020204020204" charset="-122"/>
              <a:ea typeface="微软雅黑" panose="020B0503020204020204" charset="-122"/>
              <a:sym typeface="+mn-ea"/>
            </a:endParaRPr>
          </a:p>
        </p:txBody>
      </p:sp>
      <p:sp>
        <p:nvSpPr>
          <p:cNvPr id="144" name="矩形 143"/>
          <p:cNvSpPr/>
          <p:nvPr/>
        </p:nvSpPr>
        <p:spPr>
          <a:xfrm>
            <a:off x="7343140" y="4376420"/>
            <a:ext cx="2955290" cy="899160"/>
          </a:xfrm>
          <a:prstGeom prst="rect">
            <a:avLst/>
          </a:prstGeom>
        </p:spPr>
        <p:txBody>
          <a:bodyPr wrap="square" lIns="68580" tIns="34290" rIns="68580" bIns="34290">
            <a:spAutoFit/>
          </a:bodyPr>
          <a:lstStyle/>
          <a:p>
            <a:pPr algn="l">
              <a:lnSpc>
                <a:spcPct val="150000"/>
              </a:lnSpc>
            </a:pPr>
            <a:r>
              <a:rPr lang="zh-CN" sz="1200" dirty="0">
                <a:solidFill>
                  <a:srgbClr val="10FBFE"/>
                </a:solidFill>
                <a:latin typeface="微软雅黑" panose="020B0503020204020204" charset="-122"/>
                <a:ea typeface="微软雅黑" panose="020B0503020204020204" charset="-122"/>
                <a:cs typeface="+mn-ea"/>
                <a:sym typeface="+mn-lt"/>
              </a:rPr>
              <a:t>当获取到其他团队服务器权限时，在服务器的隐蔽目录写下木马，利用自动化脚本持续</a:t>
            </a:r>
            <a:r>
              <a:rPr lang="zh-CN" sz="1200" dirty="0">
                <a:solidFill>
                  <a:srgbClr val="10FBFE"/>
                </a:solidFill>
                <a:latin typeface="微软雅黑" panose="020B0503020204020204" charset="-122"/>
                <a:ea typeface="微软雅黑" panose="020B0503020204020204" charset="-122"/>
                <a:cs typeface="+mn-ea"/>
                <a:sym typeface="+mn-lt"/>
              </a:rPr>
              <a:t>加分</a:t>
            </a:r>
            <a:endParaRPr lang="zh-CN" sz="1200" dirty="0">
              <a:solidFill>
                <a:srgbClr val="10FBFE"/>
              </a:solidFill>
              <a:latin typeface="微软雅黑" panose="020B0503020204020204" charset="-122"/>
              <a:ea typeface="微软雅黑" panose="020B0503020204020204" charset="-122"/>
              <a:cs typeface="+mn-ea"/>
              <a:sym typeface="+mn-lt"/>
            </a:endParaRPr>
          </a:p>
        </p:txBody>
      </p:sp>
      <p:sp>
        <p:nvSpPr>
          <p:cNvPr id="145" name="TextBox 54"/>
          <p:cNvSpPr txBox="1"/>
          <p:nvPr/>
        </p:nvSpPr>
        <p:spPr>
          <a:xfrm>
            <a:off x="7343140" y="4062095"/>
            <a:ext cx="1900555" cy="314325"/>
          </a:xfrm>
          <a:prstGeom prst="rect">
            <a:avLst/>
          </a:prstGeom>
          <a:noFill/>
        </p:spPr>
        <p:txBody>
          <a:bodyPr wrap="square" lIns="68580" tIns="34290" rIns="68580" bIns="34290" rtlCol="0">
            <a:spAutoFit/>
          </a:bodyPr>
          <a:lstStyle/>
          <a:p>
            <a:pPr algn="l"/>
            <a:r>
              <a:rPr lang="zh-CN" altLang="en-US" sz="1600" b="1">
                <a:solidFill>
                  <a:srgbClr val="10FBFE"/>
                </a:solidFill>
                <a:latin typeface="微软雅黑" panose="020B0503020204020204" charset="-122"/>
                <a:ea typeface="微软雅黑" panose="020B0503020204020204" charset="-122"/>
                <a:sym typeface="+mn-ea"/>
              </a:rPr>
              <a:t>权限维持自动</a:t>
            </a:r>
            <a:r>
              <a:rPr lang="zh-CN" altLang="en-US" sz="1600" b="1">
                <a:solidFill>
                  <a:srgbClr val="10FBFE"/>
                </a:solidFill>
                <a:latin typeface="微软雅黑" panose="020B0503020204020204" charset="-122"/>
                <a:ea typeface="微软雅黑" panose="020B0503020204020204" charset="-122"/>
                <a:sym typeface="+mn-ea"/>
              </a:rPr>
              <a:t>得分</a:t>
            </a:r>
            <a:endParaRPr lang="zh-CN" altLang="en-US" sz="1600" b="1">
              <a:solidFill>
                <a:srgbClr val="10FBFE"/>
              </a:solidFill>
              <a:latin typeface="微软雅黑" panose="020B0503020204020204" charset="-122"/>
              <a:ea typeface="微软雅黑" panose="020B0503020204020204" charset="-122"/>
              <a:sym typeface="+mn-ea"/>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par>
                          <p:cTn id="14" fill="hold">
                            <p:stCondLst>
                              <p:cond delay="1000"/>
                            </p:stCondLst>
                            <p:childTnLst>
                              <p:par>
                                <p:cTn id="15" presetID="35" presetClass="entr" presetSubtype="0" fill="hold" nodeType="afterEffect">
                                  <p:stCondLst>
                                    <p:cond delay="0"/>
                                  </p:stCondLst>
                                  <p:childTnLst>
                                    <p:set>
                                      <p:cBhvr>
                                        <p:cTn id="16" dur="1" fill="hold">
                                          <p:stCondLst>
                                            <p:cond delay="0"/>
                                          </p:stCondLst>
                                        </p:cTn>
                                        <p:tgtEl>
                                          <p:spTgt spid="136"/>
                                        </p:tgtEl>
                                        <p:attrNameLst>
                                          <p:attrName>style.visibility</p:attrName>
                                        </p:attrNameLst>
                                      </p:cBhvr>
                                      <p:to>
                                        <p:strVal val="visible"/>
                                      </p:to>
                                    </p:set>
                                    <p:animEffect transition="in" filter="fade">
                                      <p:cBhvr>
                                        <p:cTn id="17" dur="500"/>
                                        <p:tgtEl>
                                          <p:spTgt spid="136"/>
                                        </p:tgtEl>
                                      </p:cBhvr>
                                    </p:animEffect>
                                    <p:anim calcmode="lin" valueType="num">
                                      <p:cBhvr>
                                        <p:cTn id="18" dur="500" fill="hold"/>
                                        <p:tgtEl>
                                          <p:spTgt spid="136"/>
                                        </p:tgtEl>
                                        <p:attrNameLst>
                                          <p:attrName>style.rotation</p:attrName>
                                        </p:attrNameLst>
                                      </p:cBhvr>
                                      <p:tavLst>
                                        <p:tav tm="0">
                                          <p:val>
                                            <p:fltVal val="720"/>
                                          </p:val>
                                        </p:tav>
                                        <p:tav tm="100000">
                                          <p:val>
                                            <p:fltVal val="0"/>
                                          </p:val>
                                        </p:tav>
                                      </p:tavLst>
                                    </p:anim>
                                    <p:anim calcmode="lin" valueType="num">
                                      <p:cBhvr>
                                        <p:cTn id="19" dur="500" fill="hold"/>
                                        <p:tgtEl>
                                          <p:spTgt spid="136"/>
                                        </p:tgtEl>
                                        <p:attrNameLst>
                                          <p:attrName>ppt_h</p:attrName>
                                        </p:attrNameLst>
                                      </p:cBhvr>
                                      <p:tavLst>
                                        <p:tav tm="0">
                                          <p:val>
                                            <p:fltVal val="0"/>
                                          </p:val>
                                        </p:tav>
                                        <p:tav tm="100000">
                                          <p:val>
                                            <p:strVal val="#ppt_h"/>
                                          </p:val>
                                        </p:tav>
                                      </p:tavLst>
                                    </p:anim>
                                    <p:anim calcmode="lin" valueType="num">
                                      <p:cBhvr>
                                        <p:cTn id="20" dur="500" fill="hold"/>
                                        <p:tgtEl>
                                          <p:spTgt spid="136"/>
                                        </p:tgtEl>
                                        <p:attrNameLst>
                                          <p:attrName>ppt_w</p:attrName>
                                        </p:attrNameLst>
                                      </p:cBhvr>
                                      <p:tavLst>
                                        <p:tav tm="0">
                                          <p:val>
                                            <p:fltVal val="0"/>
                                          </p:val>
                                        </p:tav>
                                        <p:tav tm="100000">
                                          <p:val>
                                            <p:strVal val="#ppt_w"/>
                                          </p:val>
                                        </p:tav>
                                      </p:tavLst>
                                    </p:anim>
                                  </p:childTnLst>
                                </p:cTn>
                              </p:par>
                            </p:childTnLst>
                          </p:cTn>
                        </p:par>
                        <p:par>
                          <p:cTn id="21" fill="hold">
                            <p:stCondLst>
                              <p:cond delay="1500"/>
                            </p:stCondLst>
                            <p:childTnLst>
                              <p:par>
                                <p:cTn id="22" presetID="22" presetClass="entr" presetSubtype="2" fill="hold" grpId="0" nodeType="afterEffect">
                                  <p:stCondLst>
                                    <p:cond delay="0"/>
                                  </p:stCondLst>
                                  <p:childTnLst>
                                    <p:set>
                                      <p:cBhvr>
                                        <p:cTn id="23" dur="1" fill="hold">
                                          <p:stCondLst>
                                            <p:cond delay="0"/>
                                          </p:stCondLst>
                                        </p:cTn>
                                        <p:tgtEl>
                                          <p:spTgt spid="141"/>
                                        </p:tgtEl>
                                        <p:attrNameLst>
                                          <p:attrName>style.visibility</p:attrName>
                                        </p:attrNameLst>
                                      </p:cBhvr>
                                      <p:to>
                                        <p:strVal val="visible"/>
                                      </p:to>
                                    </p:set>
                                    <p:animEffect transition="in" filter="wipe(right)">
                                      <p:cBhvr>
                                        <p:cTn id="24" dur="500"/>
                                        <p:tgtEl>
                                          <p:spTgt spid="141"/>
                                        </p:tgtEl>
                                      </p:cBhvr>
                                    </p:animEffect>
                                  </p:childTnLst>
                                </p:cTn>
                              </p:par>
                            </p:childTnLst>
                          </p:cTn>
                        </p:par>
                        <p:par>
                          <p:cTn id="25" fill="hold">
                            <p:stCondLst>
                              <p:cond delay="2000"/>
                            </p:stCondLst>
                            <p:childTnLst>
                              <p:par>
                                <p:cTn id="26" presetID="2" presetClass="entr" presetSubtype="8" fill="hold" grpId="0" nodeType="afterEffect">
                                  <p:stCondLst>
                                    <p:cond delay="0"/>
                                  </p:stCondLst>
                                  <p:childTnLst>
                                    <p:set>
                                      <p:cBhvr>
                                        <p:cTn id="27" dur="1" fill="hold">
                                          <p:stCondLst>
                                            <p:cond delay="0"/>
                                          </p:stCondLst>
                                        </p:cTn>
                                        <p:tgtEl>
                                          <p:spTgt spid="129"/>
                                        </p:tgtEl>
                                        <p:attrNameLst>
                                          <p:attrName>style.visibility</p:attrName>
                                        </p:attrNameLst>
                                      </p:cBhvr>
                                      <p:to>
                                        <p:strVal val="visible"/>
                                      </p:to>
                                    </p:set>
                                    <p:anim calcmode="lin" valueType="num">
                                      <p:cBhvr additive="base">
                                        <p:cTn id="28" dur="500" fill="hold"/>
                                        <p:tgtEl>
                                          <p:spTgt spid="129"/>
                                        </p:tgtEl>
                                        <p:attrNameLst>
                                          <p:attrName>ppt_x</p:attrName>
                                        </p:attrNameLst>
                                      </p:cBhvr>
                                      <p:tavLst>
                                        <p:tav tm="0">
                                          <p:val>
                                            <p:strVal val="0-#ppt_w/2"/>
                                          </p:val>
                                        </p:tav>
                                        <p:tav tm="100000">
                                          <p:val>
                                            <p:strVal val="#ppt_x"/>
                                          </p:val>
                                        </p:tav>
                                      </p:tavLst>
                                    </p:anim>
                                    <p:anim calcmode="lin" valueType="num">
                                      <p:cBhvr additive="base">
                                        <p:cTn id="29" dur="500" fill="hold"/>
                                        <p:tgtEl>
                                          <p:spTgt spid="129"/>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0"/>
                                  </p:stCondLst>
                                  <p:childTnLst>
                                    <p:set>
                                      <p:cBhvr>
                                        <p:cTn id="31" dur="1" fill="hold">
                                          <p:stCondLst>
                                            <p:cond delay="0"/>
                                          </p:stCondLst>
                                        </p:cTn>
                                        <p:tgtEl>
                                          <p:spTgt spid="128"/>
                                        </p:tgtEl>
                                        <p:attrNameLst>
                                          <p:attrName>style.visibility</p:attrName>
                                        </p:attrNameLst>
                                      </p:cBhvr>
                                      <p:to>
                                        <p:strVal val="visible"/>
                                      </p:to>
                                    </p:set>
                                    <p:anim calcmode="lin" valueType="num">
                                      <p:cBhvr additive="base">
                                        <p:cTn id="32" dur="500" fill="hold"/>
                                        <p:tgtEl>
                                          <p:spTgt spid="128"/>
                                        </p:tgtEl>
                                        <p:attrNameLst>
                                          <p:attrName>ppt_x</p:attrName>
                                        </p:attrNameLst>
                                      </p:cBhvr>
                                      <p:tavLst>
                                        <p:tav tm="0">
                                          <p:val>
                                            <p:strVal val="0-#ppt_w/2"/>
                                          </p:val>
                                        </p:tav>
                                        <p:tav tm="100000">
                                          <p:val>
                                            <p:strVal val="#ppt_x"/>
                                          </p:val>
                                        </p:tav>
                                      </p:tavLst>
                                    </p:anim>
                                    <p:anim calcmode="lin" valueType="num">
                                      <p:cBhvr additive="base">
                                        <p:cTn id="33" dur="500" fill="hold"/>
                                        <p:tgtEl>
                                          <p:spTgt spid="128"/>
                                        </p:tgtEl>
                                        <p:attrNameLst>
                                          <p:attrName>ppt_y</p:attrName>
                                        </p:attrNameLst>
                                      </p:cBhvr>
                                      <p:tavLst>
                                        <p:tav tm="0">
                                          <p:val>
                                            <p:strVal val="#ppt_y"/>
                                          </p:val>
                                        </p:tav>
                                        <p:tav tm="100000">
                                          <p:val>
                                            <p:strVal val="#ppt_y"/>
                                          </p:val>
                                        </p:tav>
                                      </p:tavLst>
                                    </p:anim>
                                  </p:childTnLst>
                                </p:cTn>
                              </p:par>
                            </p:childTnLst>
                          </p:cTn>
                        </p:par>
                        <p:par>
                          <p:cTn id="34" fill="hold">
                            <p:stCondLst>
                              <p:cond delay="2500"/>
                            </p:stCondLst>
                            <p:childTnLst>
                              <p:par>
                                <p:cTn id="35" presetID="35" presetClass="entr" presetSubtype="0" fill="hold" nodeType="afterEffect">
                                  <p:stCondLst>
                                    <p:cond delay="0"/>
                                  </p:stCondLst>
                                  <p:childTnLst>
                                    <p:set>
                                      <p:cBhvr>
                                        <p:cTn id="36" dur="1" fill="hold">
                                          <p:stCondLst>
                                            <p:cond delay="0"/>
                                          </p:stCondLst>
                                        </p:cTn>
                                        <p:tgtEl>
                                          <p:spTgt spid="133"/>
                                        </p:tgtEl>
                                        <p:attrNameLst>
                                          <p:attrName>style.visibility</p:attrName>
                                        </p:attrNameLst>
                                      </p:cBhvr>
                                      <p:to>
                                        <p:strVal val="visible"/>
                                      </p:to>
                                    </p:set>
                                    <p:animEffect transition="in" filter="fade">
                                      <p:cBhvr>
                                        <p:cTn id="37" dur="500"/>
                                        <p:tgtEl>
                                          <p:spTgt spid="133"/>
                                        </p:tgtEl>
                                      </p:cBhvr>
                                    </p:animEffect>
                                    <p:anim calcmode="lin" valueType="num">
                                      <p:cBhvr>
                                        <p:cTn id="38" dur="500" fill="hold"/>
                                        <p:tgtEl>
                                          <p:spTgt spid="133"/>
                                        </p:tgtEl>
                                        <p:attrNameLst>
                                          <p:attrName>style.rotation</p:attrName>
                                        </p:attrNameLst>
                                      </p:cBhvr>
                                      <p:tavLst>
                                        <p:tav tm="0">
                                          <p:val>
                                            <p:fltVal val="720"/>
                                          </p:val>
                                        </p:tav>
                                        <p:tav tm="100000">
                                          <p:val>
                                            <p:fltVal val="0"/>
                                          </p:val>
                                        </p:tav>
                                      </p:tavLst>
                                    </p:anim>
                                    <p:anim calcmode="lin" valueType="num">
                                      <p:cBhvr>
                                        <p:cTn id="39" dur="500" fill="hold"/>
                                        <p:tgtEl>
                                          <p:spTgt spid="133"/>
                                        </p:tgtEl>
                                        <p:attrNameLst>
                                          <p:attrName>ppt_h</p:attrName>
                                        </p:attrNameLst>
                                      </p:cBhvr>
                                      <p:tavLst>
                                        <p:tav tm="0">
                                          <p:val>
                                            <p:fltVal val="0"/>
                                          </p:val>
                                        </p:tav>
                                        <p:tav tm="100000">
                                          <p:val>
                                            <p:strVal val="#ppt_h"/>
                                          </p:val>
                                        </p:tav>
                                      </p:tavLst>
                                    </p:anim>
                                    <p:anim calcmode="lin" valueType="num">
                                      <p:cBhvr>
                                        <p:cTn id="40" dur="500" fill="hold"/>
                                        <p:tgtEl>
                                          <p:spTgt spid="133"/>
                                        </p:tgtEl>
                                        <p:attrNameLst>
                                          <p:attrName>ppt_w</p:attrName>
                                        </p:attrNameLst>
                                      </p:cBhvr>
                                      <p:tavLst>
                                        <p:tav tm="0">
                                          <p:val>
                                            <p:fltVal val="0"/>
                                          </p:val>
                                        </p:tav>
                                        <p:tav tm="100000">
                                          <p:val>
                                            <p:strVal val="#ppt_w"/>
                                          </p:val>
                                        </p:tav>
                                      </p:tavLst>
                                    </p:anim>
                                  </p:childTnLst>
                                </p:cTn>
                              </p:par>
                            </p:childTnLst>
                          </p:cTn>
                        </p:par>
                        <p:par>
                          <p:cTn id="41" fill="hold">
                            <p:stCondLst>
                              <p:cond delay="3000"/>
                            </p:stCondLst>
                            <p:childTnLst>
                              <p:par>
                                <p:cTn id="42" presetID="22" presetClass="entr" presetSubtype="8" fill="hold" grpId="0" nodeType="afterEffect">
                                  <p:stCondLst>
                                    <p:cond delay="0"/>
                                  </p:stCondLst>
                                  <p:childTnLst>
                                    <p:set>
                                      <p:cBhvr>
                                        <p:cTn id="43" dur="1" fill="hold">
                                          <p:stCondLst>
                                            <p:cond delay="0"/>
                                          </p:stCondLst>
                                        </p:cTn>
                                        <p:tgtEl>
                                          <p:spTgt spid="139"/>
                                        </p:tgtEl>
                                        <p:attrNameLst>
                                          <p:attrName>style.visibility</p:attrName>
                                        </p:attrNameLst>
                                      </p:cBhvr>
                                      <p:to>
                                        <p:strVal val="visible"/>
                                      </p:to>
                                    </p:set>
                                    <p:animEffect transition="in" filter="wipe(left)">
                                      <p:cBhvr>
                                        <p:cTn id="44" dur="500"/>
                                        <p:tgtEl>
                                          <p:spTgt spid="139"/>
                                        </p:tgtEl>
                                      </p:cBhvr>
                                    </p:animEffect>
                                  </p:childTnLst>
                                </p:cTn>
                              </p:par>
                            </p:childTnLst>
                          </p:cTn>
                        </p:par>
                        <p:par>
                          <p:cTn id="45" fill="hold">
                            <p:stCondLst>
                              <p:cond delay="3500"/>
                            </p:stCondLst>
                            <p:childTnLst>
                              <p:par>
                                <p:cTn id="46" presetID="2" presetClass="entr" presetSubtype="2" fill="hold" grpId="0" nodeType="afterEffect">
                                  <p:stCondLst>
                                    <p:cond delay="0"/>
                                  </p:stCondLst>
                                  <p:childTnLst>
                                    <p:set>
                                      <p:cBhvr>
                                        <p:cTn id="47" dur="1" fill="hold">
                                          <p:stCondLst>
                                            <p:cond delay="0"/>
                                          </p:stCondLst>
                                        </p:cTn>
                                        <p:tgtEl>
                                          <p:spTgt spid="143"/>
                                        </p:tgtEl>
                                        <p:attrNameLst>
                                          <p:attrName>style.visibility</p:attrName>
                                        </p:attrNameLst>
                                      </p:cBhvr>
                                      <p:to>
                                        <p:strVal val="visible"/>
                                      </p:to>
                                    </p:set>
                                    <p:anim calcmode="lin" valueType="num">
                                      <p:cBhvr additive="base">
                                        <p:cTn id="48" dur="500" fill="hold"/>
                                        <p:tgtEl>
                                          <p:spTgt spid="143"/>
                                        </p:tgtEl>
                                        <p:attrNameLst>
                                          <p:attrName>ppt_x</p:attrName>
                                        </p:attrNameLst>
                                      </p:cBhvr>
                                      <p:tavLst>
                                        <p:tav tm="0">
                                          <p:val>
                                            <p:strVal val="1+#ppt_w/2"/>
                                          </p:val>
                                        </p:tav>
                                        <p:tav tm="100000">
                                          <p:val>
                                            <p:strVal val="#ppt_x"/>
                                          </p:val>
                                        </p:tav>
                                      </p:tavLst>
                                    </p:anim>
                                    <p:anim calcmode="lin" valueType="num">
                                      <p:cBhvr additive="base">
                                        <p:cTn id="49" dur="500" fill="hold"/>
                                        <p:tgtEl>
                                          <p:spTgt spid="143"/>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0"/>
                                  </p:stCondLst>
                                  <p:childTnLst>
                                    <p:set>
                                      <p:cBhvr>
                                        <p:cTn id="51" dur="1" fill="hold">
                                          <p:stCondLst>
                                            <p:cond delay="0"/>
                                          </p:stCondLst>
                                        </p:cTn>
                                        <p:tgtEl>
                                          <p:spTgt spid="142"/>
                                        </p:tgtEl>
                                        <p:attrNameLst>
                                          <p:attrName>style.visibility</p:attrName>
                                        </p:attrNameLst>
                                      </p:cBhvr>
                                      <p:to>
                                        <p:strVal val="visible"/>
                                      </p:to>
                                    </p:set>
                                    <p:anim calcmode="lin" valueType="num">
                                      <p:cBhvr additive="base">
                                        <p:cTn id="52" dur="500" fill="hold"/>
                                        <p:tgtEl>
                                          <p:spTgt spid="142"/>
                                        </p:tgtEl>
                                        <p:attrNameLst>
                                          <p:attrName>ppt_x</p:attrName>
                                        </p:attrNameLst>
                                      </p:cBhvr>
                                      <p:tavLst>
                                        <p:tav tm="0">
                                          <p:val>
                                            <p:strVal val="1+#ppt_w/2"/>
                                          </p:val>
                                        </p:tav>
                                        <p:tav tm="100000">
                                          <p:val>
                                            <p:strVal val="#ppt_x"/>
                                          </p:val>
                                        </p:tav>
                                      </p:tavLst>
                                    </p:anim>
                                    <p:anim calcmode="lin" valueType="num">
                                      <p:cBhvr additive="base">
                                        <p:cTn id="53" dur="500" fill="hold"/>
                                        <p:tgtEl>
                                          <p:spTgt spid="142"/>
                                        </p:tgtEl>
                                        <p:attrNameLst>
                                          <p:attrName>ppt_y</p:attrName>
                                        </p:attrNameLst>
                                      </p:cBhvr>
                                      <p:tavLst>
                                        <p:tav tm="0">
                                          <p:val>
                                            <p:strVal val="#ppt_y"/>
                                          </p:val>
                                        </p:tav>
                                        <p:tav tm="100000">
                                          <p:val>
                                            <p:strVal val="#ppt_y"/>
                                          </p:val>
                                        </p:tav>
                                      </p:tavLst>
                                    </p:anim>
                                  </p:childTnLst>
                                </p:cTn>
                              </p:par>
                            </p:childTnLst>
                          </p:cTn>
                        </p:par>
                        <p:par>
                          <p:cTn id="54" fill="hold">
                            <p:stCondLst>
                              <p:cond delay="4000"/>
                            </p:stCondLst>
                            <p:childTnLst>
                              <p:par>
                                <p:cTn id="55" presetID="35" presetClass="entr" presetSubtype="0" fill="hold" nodeType="afterEffect">
                                  <p:stCondLst>
                                    <p:cond delay="0"/>
                                  </p:stCondLst>
                                  <p:childTnLst>
                                    <p:set>
                                      <p:cBhvr>
                                        <p:cTn id="56" dur="1" fill="hold">
                                          <p:stCondLst>
                                            <p:cond delay="0"/>
                                          </p:stCondLst>
                                        </p:cTn>
                                        <p:tgtEl>
                                          <p:spTgt spid="130"/>
                                        </p:tgtEl>
                                        <p:attrNameLst>
                                          <p:attrName>style.visibility</p:attrName>
                                        </p:attrNameLst>
                                      </p:cBhvr>
                                      <p:to>
                                        <p:strVal val="visible"/>
                                      </p:to>
                                    </p:set>
                                    <p:animEffect transition="in" filter="fade">
                                      <p:cBhvr>
                                        <p:cTn id="57" dur="500"/>
                                        <p:tgtEl>
                                          <p:spTgt spid="130"/>
                                        </p:tgtEl>
                                      </p:cBhvr>
                                    </p:animEffect>
                                    <p:anim calcmode="lin" valueType="num">
                                      <p:cBhvr>
                                        <p:cTn id="58" dur="500" fill="hold"/>
                                        <p:tgtEl>
                                          <p:spTgt spid="130"/>
                                        </p:tgtEl>
                                        <p:attrNameLst>
                                          <p:attrName>style.rotation</p:attrName>
                                        </p:attrNameLst>
                                      </p:cBhvr>
                                      <p:tavLst>
                                        <p:tav tm="0">
                                          <p:val>
                                            <p:fltVal val="720"/>
                                          </p:val>
                                        </p:tav>
                                        <p:tav tm="100000">
                                          <p:val>
                                            <p:fltVal val="0"/>
                                          </p:val>
                                        </p:tav>
                                      </p:tavLst>
                                    </p:anim>
                                    <p:anim calcmode="lin" valueType="num">
                                      <p:cBhvr>
                                        <p:cTn id="59" dur="500" fill="hold"/>
                                        <p:tgtEl>
                                          <p:spTgt spid="130"/>
                                        </p:tgtEl>
                                        <p:attrNameLst>
                                          <p:attrName>ppt_h</p:attrName>
                                        </p:attrNameLst>
                                      </p:cBhvr>
                                      <p:tavLst>
                                        <p:tav tm="0">
                                          <p:val>
                                            <p:fltVal val="0"/>
                                          </p:val>
                                        </p:tav>
                                        <p:tav tm="100000">
                                          <p:val>
                                            <p:strVal val="#ppt_h"/>
                                          </p:val>
                                        </p:tav>
                                      </p:tavLst>
                                    </p:anim>
                                    <p:anim calcmode="lin" valueType="num">
                                      <p:cBhvr>
                                        <p:cTn id="60" dur="500" fill="hold"/>
                                        <p:tgtEl>
                                          <p:spTgt spid="130"/>
                                        </p:tgtEl>
                                        <p:attrNameLst>
                                          <p:attrName>ppt_w</p:attrName>
                                        </p:attrNameLst>
                                      </p:cBhvr>
                                      <p:tavLst>
                                        <p:tav tm="0">
                                          <p:val>
                                            <p:fltVal val="0"/>
                                          </p:val>
                                        </p:tav>
                                        <p:tav tm="100000">
                                          <p:val>
                                            <p:strVal val="#ppt_w"/>
                                          </p:val>
                                        </p:tav>
                                      </p:tavLst>
                                    </p:anim>
                                  </p:childTnLst>
                                </p:cTn>
                              </p:par>
                            </p:childTnLst>
                          </p:cTn>
                        </p:par>
                        <p:par>
                          <p:cTn id="61" fill="hold">
                            <p:stCondLst>
                              <p:cond delay="4500"/>
                            </p:stCondLst>
                            <p:childTnLst>
                              <p:par>
                                <p:cTn id="62" presetID="22" presetClass="entr" presetSubtype="8" fill="hold" grpId="0" nodeType="afterEffect">
                                  <p:stCondLst>
                                    <p:cond delay="0"/>
                                  </p:stCondLst>
                                  <p:childTnLst>
                                    <p:set>
                                      <p:cBhvr>
                                        <p:cTn id="63" dur="1" fill="hold">
                                          <p:stCondLst>
                                            <p:cond delay="0"/>
                                          </p:stCondLst>
                                        </p:cTn>
                                        <p:tgtEl>
                                          <p:spTgt spid="140"/>
                                        </p:tgtEl>
                                        <p:attrNameLst>
                                          <p:attrName>style.visibility</p:attrName>
                                        </p:attrNameLst>
                                      </p:cBhvr>
                                      <p:to>
                                        <p:strVal val="visible"/>
                                      </p:to>
                                    </p:set>
                                    <p:animEffect transition="in" filter="wipe(left)">
                                      <p:cBhvr>
                                        <p:cTn id="64" dur="500"/>
                                        <p:tgtEl>
                                          <p:spTgt spid="140"/>
                                        </p:tgtEl>
                                      </p:cBhvr>
                                    </p:animEffect>
                                  </p:childTnLst>
                                </p:cTn>
                              </p:par>
                            </p:childTnLst>
                          </p:cTn>
                        </p:par>
                        <p:par>
                          <p:cTn id="65" fill="hold">
                            <p:stCondLst>
                              <p:cond delay="5000"/>
                            </p:stCondLst>
                            <p:childTnLst>
                              <p:par>
                                <p:cTn id="66" presetID="2" presetClass="entr" presetSubtype="2" fill="hold" grpId="0" nodeType="afterEffect">
                                  <p:stCondLst>
                                    <p:cond delay="0"/>
                                  </p:stCondLst>
                                  <p:childTnLst>
                                    <p:set>
                                      <p:cBhvr>
                                        <p:cTn id="67" dur="1" fill="hold">
                                          <p:stCondLst>
                                            <p:cond delay="0"/>
                                          </p:stCondLst>
                                        </p:cTn>
                                        <p:tgtEl>
                                          <p:spTgt spid="145"/>
                                        </p:tgtEl>
                                        <p:attrNameLst>
                                          <p:attrName>style.visibility</p:attrName>
                                        </p:attrNameLst>
                                      </p:cBhvr>
                                      <p:to>
                                        <p:strVal val="visible"/>
                                      </p:to>
                                    </p:set>
                                    <p:anim calcmode="lin" valueType="num">
                                      <p:cBhvr additive="base">
                                        <p:cTn id="68" dur="500" fill="hold"/>
                                        <p:tgtEl>
                                          <p:spTgt spid="145"/>
                                        </p:tgtEl>
                                        <p:attrNameLst>
                                          <p:attrName>ppt_x</p:attrName>
                                        </p:attrNameLst>
                                      </p:cBhvr>
                                      <p:tavLst>
                                        <p:tav tm="0">
                                          <p:val>
                                            <p:strVal val="1+#ppt_w/2"/>
                                          </p:val>
                                        </p:tav>
                                        <p:tav tm="100000">
                                          <p:val>
                                            <p:strVal val="#ppt_x"/>
                                          </p:val>
                                        </p:tav>
                                      </p:tavLst>
                                    </p:anim>
                                    <p:anim calcmode="lin" valueType="num">
                                      <p:cBhvr additive="base">
                                        <p:cTn id="69" dur="500" fill="hold"/>
                                        <p:tgtEl>
                                          <p:spTgt spid="145"/>
                                        </p:tgtEl>
                                        <p:attrNameLst>
                                          <p:attrName>ppt_y</p:attrName>
                                        </p:attrNameLst>
                                      </p:cBhvr>
                                      <p:tavLst>
                                        <p:tav tm="0">
                                          <p:val>
                                            <p:strVal val="#ppt_y"/>
                                          </p:val>
                                        </p:tav>
                                        <p:tav tm="100000">
                                          <p:val>
                                            <p:strVal val="#ppt_y"/>
                                          </p:val>
                                        </p:tav>
                                      </p:tavLst>
                                    </p:anim>
                                  </p:childTnLst>
                                </p:cTn>
                              </p:par>
                              <p:par>
                                <p:cTn id="70" presetID="2" presetClass="entr" presetSubtype="2" fill="hold" grpId="0" nodeType="withEffect">
                                  <p:stCondLst>
                                    <p:cond delay="0"/>
                                  </p:stCondLst>
                                  <p:childTnLst>
                                    <p:set>
                                      <p:cBhvr>
                                        <p:cTn id="71" dur="1" fill="hold">
                                          <p:stCondLst>
                                            <p:cond delay="0"/>
                                          </p:stCondLst>
                                        </p:cTn>
                                        <p:tgtEl>
                                          <p:spTgt spid="144"/>
                                        </p:tgtEl>
                                        <p:attrNameLst>
                                          <p:attrName>style.visibility</p:attrName>
                                        </p:attrNameLst>
                                      </p:cBhvr>
                                      <p:to>
                                        <p:strVal val="visible"/>
                                      </p:to>
                                    </p:set>
                                    <p:anim calcmode="lin" valueType="num">
                                      <p:cBhvr additive="base">
                                        <p:cTn id="72" dur="500" fill="hold"/>
                                        <p:tgtEl>
                                          <p:spTgt spid="144"/>
                                        </p:tgtEl>
                                        <p:attrNameLst>
                                          <p:attrName>ppt_x</p:attrName>
                                        </p:attrNameLst>
                                      </p:cBhvr>
                                      <p:tavLst>
                                        <p:tav tm="0">
                                          <p:val>
                                            <p:strVal val="1+#ppt_w/2"/>
                                          </p:val>
                                        </p:tav>
                                        <p:tav tm="100000">
                                          <p:val>
                                            <p:strVal val="#ppt_x"/>
                                          </p:val>
                                        </p:tav>
                                      </p:tavLst>
                                    </p:anim>
                                    <p:anim calcmode="lin" valueType="num">
                                      <p:cBhvr additive="base">
                                        <p:cTn id="73" dur="500" fill="hold"/>
                                        <p:tgtEl>
                                          <p:spTgt spid="1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128" grpId="0"/>
      <p:bldP spid="129" grpId="0"/>
      <p:bldP spid="139" grpId="0" animBg="1"/>
      <p:bldP spid="140" grpId="0" animBg="1"/>
      <p:bldP spid="141" grpId="0" animBg="1"/>
      <p:bldP spid="142" grpId="0"/>
      <p:bldP spid="143" grpId="0"/>
      <p:bldP spid="144" grpId="0"/>
      <p:bldP spid="14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7393e6d2fc74159836bb16d23f5ad70b"/>
          <p:cNvPicPr>
            <a:picLocks noChangeAspect="1"/>
          </p:cNvPicPr>
          <p:nvPr/>
        </p:nvPicPr>
        <p:blipFill>
          <a:blip r:embed="rId1"/>
          <a:stretch>
            <a:fillRect/>
          </a:stretch>
        </p:blipFill>
        <p:spPr>
          <a:xfrm>
            <a:off x="-8890" y="-2540"/>
            <a:ext cx="6817360" cy="6863715"/>
          </a:xfrm>
          <a:prstGeom prst="rect">
            <a:avLst/>
          </a:prstGeom>
        </p:spPr>
      </p:pic>
      <p:sp>
        <p:nvSpPr>
          <p:cNvPr id="11" name="文本框 10"/>
          <p:cNvSpPr txBox="1"/>
          <p:nvPr/>
        </p:nvSpPr>
        <p:spPr>
          <a:xfrm>
            <a:off x="5778500" y="2399030"/>
            <a:ext cx="5478145" cy="1107996"/>
          </a:xfrm>
          <a:prstGeom prst="rect">
            <a:avLst/>
          </a:prstGeom>
          <a:noFill/>
          <a:effectLst/>
        </p:spPr>
        <p:txBody>
          <a:bodyPr wrap="square" rtlCol="0">
            <a:spAutoFit/>
          </a:bodyPr>
          <a:lstStyle/>
          <a:p>
            <a:pPr algn="r"/>
            <a:r>
              <a:rPr lang="zh-CN" altLang="en-US" sz="6600" b="1" dirty="0">
                <a:solidFill>
                  <a:srgbClr val="6AE7FF"/>
                </a:solidFill>
                <a:latin typeface="微软雅黑" panose="020B0503020204020204" charset="-122"/>
                <a:ea typeface="微软雅黑" panose="020B0503020204020204" charset="-122"/>
              </a:rPr>
              <a:t>感谢</a:t>
            </a:r>
            <a:r>
              <a:rPr lang="zh-CN" altLang="en-US" sz="6600" b="1" dirty="0">
                <a:solidFill>
                  <a:srgbClr val="6AE7FF"/>
                </a:solidFill>
                <a:effectLst/>
                <a:latin typeface="微软雅黑" panose="020B0503020204020204" charset="-122"/>
                <a:ea typeface="微软雅黑" panose="020B0503020204020204" charset="-122"/>
              </a:rPr>
              <a:t>观看</a:t>
            </a:r>
            <a:endParaRPr lang="en-US" sz="6600" b="1" dirty="0">
              <a:solidFill>
                <a:srgbClr val="6AE7FF"/>
              </a:solidFill>
              <a:effectLst/>
              <a:latin typeface="微软雅黑" panose="020B0503020204020204" charset="-122"/>
              <a:ea typeface="微软雅黑" panose="020B050302020402020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upRight)">
                                      <p:cBhvr>
                                        <p:cTn id="7" dur="1000"/>
                                        <p:tgtEl>
                                          <p:spTgt spid="2"/>
                                        </p:tgtEl>
                                      </p:cBhvr>
                                    </p:animEffect>
                                  </p:childTnLst>
                                </p:cTn>
                              </p:par>
                            </p:childTnLst>
                          </p:cTn>
                        </p:par>
                        <p:par>
                          <p:cTn id="8" fill="hold">
                            <p:stCondLst>
                              <p:cond delay="10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1"/>
                                        </p:tgtEl>
                                        <p:attrNameLst>
                                          <p:attrName>ppt_y</p:attrName>
                                        </p:attrNameLst>
                                      </p:cBhvr>
                                      <p:tavLst>
                                        <p:tav tm="0">
                                          <p:val>
                                            <p:strVal val="#ppt_y"/>
                                          </p:val>
                                        </p:tav>
                                        <p:tav tm="100000">
                                          <p:val>
                                            <p:strVal val="#ppt_y"/>
                                          </p:val>
                                        </p:tav>
                                      </p:tavLst>
                                    </p:anim>
                                    <p:anim calcmode="lin" valueType="num">
                                      <p:cBhvr>
                                        <p:cTn id="13"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6" name="组合 135"/>
          <p:cNvGrpSpPr/>
          <p:nvPr/>
        </p:nvGrpSpPr>
        <p:grpSpPr>
          <a:xfrm rot="10800000" flipH="1">
            <a:off x="856022" y="1246049"/>
            <a:ext cx="10491473" cy="4877076"/>
            <a:chOff x="850264" y="1552754"/>
            <a:chExt cx="10491473" cy="4877076"/>
          </a:xfrm>
        </p:grpSpPr>
        <p:grpSp>
          <p:nvGrpSpPr>
            <p:cNvPr id="135" name="组合 134"/>
            <p:cNvGrpSpPr/>
            <p:nvPr/>
          </p:nvGrpSpPr>
          <p:grpSpPr>
            <a:xfrm>
              <a:off x="850264" y="1552754"/>
              <a:ext cx="10491473" cy="4877076"/>
              <a:chOff x="850264" y="1552754"/>
              <a:chExt cx="10491473" cy="4877076"/>
            </a:xfrm>
          </p:grpSpPr>
          <p:sp>
            <p:nvSpPr>
              <p:cNvPr id="2" name="任意多边形 1"/>
              <p:cNvSpPr/>
              <p:nvPr/>
            </p:nvSpPr>
            <p:spPr>
              <a:xfrm>
                <a:off x="850264" y="1552754"/>
                <a:ext cx="10491473"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34" name="组合 133"/>
              <p:cNvGrpSpPr/>
              <p:nvPr/>
            </p:nvGrpSpPr>
            <p:grpSpPr>
              <a:xfrm flipH="1">
                <a:off x="8703444" y="1553441"/>
                <a:ext cx="1573211" cy="303301"/>
                <a:chOff x="8522049" y="1552754"/>
                <a:chExt cx="1547284" cy="303301"/>
              </a:xfrm>
            </p:grpSpPr>
            <p:sp>
              <p:nvSpPr>
                <p:cNvPr id="3" name="平行四边形 2"/>
                <p:cNvSpPr/>
                <p:nvPr/>
              </p:nvSpPr>
              <p:spPr>
                <a:xfrm>
                  <a:off x="9478425" y="1552754"/>
                  <a:ext cx="590908" cy="303301"/>
                </a:xfrm>
                <a:prstGeom prst="parallelogram">
                  <a:avLst>
                    <a:gd name="adj" fmla="val 87809"/>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sp>
              <p:nvSpPr>
                <p:cNvPr id="126" name="平行四边形 125"/>
                <p:cNvSpPr/>
                <p:nvPr/>
              </p:nvSpPr>
              <p:spPr>
                <a:xfrm>
                  <a:off x="9006937" y="1552754"/>
                  <a:ext cx="590908" cy="303301"/>
                </a:xfrm>
                <a:prstGeom prst="parallelogram">
                  <a:avLst>
                    <a:gd name="adj" fmla="val 87809"/>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sp>
              <p:nvSpPr>
                <p:cNvPr id="127" name="平行四边形 126"/>
                <p:cNvSpPr/>
                <p:nvPr/>
              </p:nvSpPr>
              <p:spPr>
                <a:xfrm>
                  <a:off x="8522049" y="1552754"/>
                  <a:ext cx="590908" cy="303301"/>
                </a:xfrm>
                <a:prstGeom prst="parallelogram">
                  <a:avLst>
                    <a:gd name="adj" fmla="val 87809"/>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grpSp>
        </p:grpSp>
        <p:sp>
          <p:nvSpPr>
            <p:cNvPr id="118" name="平行四边形 117"/>
            <p:cNvSpPr/>
            <p:nvPr/>
          </p:nvSpPr>
          <p:spPr>
            <a:xfrm>
              <a:off x="1376073" y="1554130"/>
              <a:ext cx="590908" cy="301925"/>
            </a:xfrm>
            <a:prstGeom prst="parallelogram">
              <a:avLst>
                <a:gd name="adj" fmla="val 87857"/>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sp>
          <p:nvSpPr>
            <p:cNvPr id="119" name="平行四边形 118"/>
            <p:cNvSpPr/>
            <p:nvPr/>
          </p:nvSpPr>
          <p:spPr>
            <a:xfrm>
              <a:off x="1860961" y="1555506"/>
              <a:ext cx="590908" cy="301925"/>
            </a:xfrm>
            <a:prstGeom prst="parallelogram">
              <a:avLst>
                <a:gd name="adj" fmla="val 87857"/>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sp>
          <p:nvSpPr>
            <p:cNvPr id="120" name="平行四边形 119"/>
            <p:cNvSpPr/>
            <p:nvPr/>
          </p:nvSpPr>
          <p:spPr>
            <a:xfrm>
              <a:off x="2332449" y="1554130"/>
              <a:ext cx="590908" cy="301925"/>
            </a:xfrm>
            <a:prstGeom prst="parallelogram">
              <a:avLst>
                <a:gd name="adj" fmla="val 87857"/>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grpSp>
      <p:grpSp>
        <p:nvGrpSpPr>
          <p:cNvPr id="6" name="组合 5"/>
          <p:cNvGrpSpPr/>
          <p:nvPr/>
        </p:nvGrpSpPr>
        <p:grpSpPr>
          <a:xfrm>
            <a:off x="734695" y="810895"/>
            <a:ext cx="4598035" cy="262255"/>
            <a:chOff x="611" y="1760"/>
            <a:chExt cx="7241" cy="413"/>
          </a:xfrm>
          <a:solidFill>
            <a:srgbClr val="6AE7FF"/>
          </a:solidFill>
        </p:grpSpPr>
        <p:sp>
          <p:nvSpPr>
            <p:cNvPr id="4" name="矩形 3"/>
            <p:cNvSpPr/>
            <p:nvPr/>
          </p:nvSpPr>
          <p:spPr>
            <a:xfrm>
              <a:off x="5477" y="1760"/>
              <a:ext cx="2059" cy="1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611" y="1996"/>
              <a:ext cx="5169" cy="72"/>
            </a:xfrm>
            <a:prstGeom prst="parallelogram">
              <a:avLst>
                <a:gd name="adj" fmla="val 31755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6279"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6548"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6820"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428" y="1976"/>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a:off x="3094" y="2173"/>
              <a:ext cx="4759" cy="0"/>
            </a:xfrm>
            <a:prstGeom prst="line">
              <a:avLst/>
            </a:prstGeom>
            <a:grpFill/>
            <a:ln>
              <a:solidFill>
                <a:srgbClr val="6AE7FF"/>
              </a:solidFill>
              <a:prstDash val="sysDash"/>
            </a:ln>
          </p:spPr>
          <p:style>
            <a:lnRef idx="1">
              <a:schemeClr val="accent1"/>
            </a:lnRef>
            <a:fillRef idx="0">
              <a:schemeClr val="accent1"/>
            </a:fillRef>
            <a:effectRef idx="0">
              <a:schemeClr val="accent1"/>
            </a:effectRef>
            <a:fontRef idx="minor">
              <a:schemeClr val="tx1"/>
            </a:fontRef>
          </p:style>
        </p:cxnSp>
      </p:grpSp>
      <p:sp>
        <p:nvSpPr>
          <p:cNvPr id="7" name="文本框 6"/>
          <p:cNvSpPr txBox="1"/>
          <p:nvPr/>
        </p:nvSpPr>
        <p:spPr>
          <a:xfrm>
            <a:off x="4257040" y="1583690"/>
            <a:ext cx="3678555" cy="1106805"/>
          </a:xfrm>
          <a:prstGeom prst="rect">
            <a:avLst/>
          </a:prstGeom>
          <a:noFill/>
        </p:spPr>
        <p:txBody>
          <a:bodyPr wrap="square" rtlCol="0">
            <a:spAutoFit/>
          </a:bodyPr>
          <a:lstStyle/>
          <a:p>
            <a:pPr algn="ctr"/>
            <a:r>
              <a:rPr lang="zh-CN" altLang="en-US" sz="6600">
                <a:solidFill>
                  <a:srgbClr val="10FBFE"/>
                </a:solidFill>
                <a:latin typeface="微软雅黑" panose="020B0503020204020204" charset="-122"/>
                <a:ea typeface="微软雅黑" panose="020B0503020204020204" charset="-122"/>
              </a:rPr>
              <a:t>前 言</a:t>
            </a:r>
            <a:endParaRPr lang="zh-CN" altLang="en-US" sz="6600">
              <a:solidFill>
                <a:srgbClr val="10FBFE"/>
              </a:solidFill>
              <a:latin typeface="微软雅黑" panose="020B0503020204020204" charset="-122"/>
              <a:ea typeface="微软雅黑" panose="020B0503020204020204" charset="-122"/>
            </a:endParaRPr>
          </a:p>
        </p:txBody>
      </p:sp>
      <p:sp>
        <p:nvSpPr>
          <p:cNvPr id="8" name="文本框 7"/>
          <p:cNvSpPr txBox="1"/>
          <p:nvPr/>
        </p:nvSpPr>
        <p:spPr>
          <a:xfrm>
            <a:off x="1494790" y="3042285"/>
            <a:ext cx="9202420" cy="2480294"/>
          </a:xfrm>
          <a:prstGeom prst="rect">
            <a:avLst/>
          </a:prstGeom>
          <a:noFill/>
        </p:spPr>
        <p:txBody>
          <a:bodyPr wrap="square" rtlCol="0">
            <a:spAutoFit/>
          </a:bodyPr>
          <a:lstStyle/>
          <a:p>
            <a:pPr>
              <a:lnSpc>
                <a:spcPct val="200000"/>
              </a:lnSpc>
            </a:pPr>
            <a:r>
              <a:rPr lang="en-US" altLang="zh-CN" sz="1600" dirty="0">
                <a:solidFill>
                  <a:srgbClr val="10FBFE"/>
                </a:solidFill>
                <a:latin typeface="微软雅黑" panose="020B0503020204020204" charset="-122"/>
                <a:ea typeface="微软雅黑" panose="020B0503020204020204" charset="-122"/>
              </a:rPr>
              <a:t>	</a:t>
            </a:r>
            <a:r>
              <a:rPr lang="zh-CN" altLang="en-US" sz="1600" dirty="0">
                <a:solidFill>
                  <a:srgbClr val="10FBFE"/>
                </a:solidFill>
                <a:latin typeface="微软雅黑" panose="020B0503020204020204" charset="-122"/>
                <a:ea typeface="微软雅黑" panose="020B0503020204020204" charset="-122"/>
              </a:rPr>
              <a:t>网络空间已成为国家继陆、海、空、天四个疆域之后的第五疆域，国防的战线也从物理空间延伸到网络空间，没有网络安全就没有国家安全。随着我国网络空间应用的不断普及以及对网络空间依赖程度的不断增加，我国在网络空间内所面临的现实和潜在威胁也不断提升。</a:t>
            </a:r>
            <a:endParaRPr lang="en-US" altLang="zh-CN" sz="1600" dirty="0">
              <a:solidFill>
                <a:srgbClr val="10FBFE"/>
              </a:solidFill>
              <a:latin typeface="微软雅黑" panose="020B0503020204020204" charset="-122"/>
              <a:ea typeface="微软雅黑" panose="020B0503020204020204" charset="-122"/>
            </a:endParaRPr>
          </a:p>
          <a:p>
            <a:pPr>
              <a:lnSpc>
                <a:spcPct val="200000"/>
              </a:lnSpc>
            </a:pPr>
            <a:r>
              <a:rPr lang="en-US" sz="1600" dirty="0">
                <a:solidFill>
                  <a:srgbClr val="10FBFE"/>
                </a:solidFill>
                <a:latin typeface="微软雅黑" panose="020B0503020204020204" charset="-122"/>
                <a:ea typeface="微软雅黑" panose="020B0503020204020204" charset="-122"/>
              </a:rPr>
              <a:t>	</a:t>
            </a:r>
            <a:r>
              <a:rPr lang="zh-CN" altLang="en-US" sz="1600" dirty="0">
                <a:solidFill>
                  <a:srgbClr val="10FBFE"/>
                </a:solidFill>
                <a:latin typeface="微软雅黑" panose="020B0503020204020204" charset="-122"/>
                <a:ea typeface="微软雅黑" panose="020B0503020204020204" charset="-122"/>
              </a:rPr>
              <a:t>网络安全的本质是人与人之间的对抗，普及网络空间基本安全知识，加大培养网络安全对抗人才，加强我国网络空间安全建设刻不容缓。</a:t>
            </a:r>
            <a:endParaRPr sz="1600" dirty="0">
              <a:solidFill>
                <a:srgbClr val="10FBFE"/>
              </a:solidFill>
              <a:latin typeface="微软雅黑" panose="020B0503020204020204" charset="-122"/>
              <a:ea typeface="微软雅黑" panose="020B050302020402020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wedge">
                                      <p:cBhvr>
                                        <p:cTn id="7" dur="500"/>
                                        <p:tgtEl>
                                          <p:spTgt spid="136"/>
                                        </p:tgtEl>
                                      </p:cBhvr>
                                    </p:animEffect>
                                  </p:childTnLst>
                                </p:cTn>
                              </p:par>
                            </p:childTnLst>
                          </p:cTn>
                        </p:par>
                        <p:par>
                          <p:cTn id="8" fill="hold">
                            <p:stCondLst>
                              <p:cond delay="500"/>
                            </p:stCondLst>
                            <p:childTnLst>
                              <p:par>
                                <p:cTn id="9" presetID="29"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ppt_x</p:attrName>
                                        </p:attrNameLst>
                                      </p:cBhvr>
                                      <p:tavLst>
                                        <p:tav tm="0">
                                          <p:val>
                                            <p:strVal val="#ppt_x-.2"/>
                                          </p:val>
                                        </p:tav>
                                        <p:tav tm="100000">
                                          <p:val>
                                            <p:strVal val="#ppt_x"/>
                                          </p:val>
                                        </p:tav>
                                      </p:tavLst>
                                    </p:anim>
                                    <p:anim calcmode="lin" valueType="num">
                                      <p:cBhvr>
                                        <p:cTn id="12" dur="500" fill="hold"/>
                                        <p:tgtEl>
                                          <p:spTgt spid="6"/>
                                        </p:tgtEl>
                                        <p:attrNameLst>
                                          <p:attrName>ppt_y</p:attrName>
                                        </p:attrNameLst>
                                      </p:cBhvr>
                                      <p:tavLst>
                                        <p:tav tm="0">
                                          <p:val>
                                            <p:strVal val="#ppt_y"/>
                                          </p:val>
                                        </p:tav>
                                        <p:tav tm="100000">
                                          <p:val>
                                            <p:strVal val="#ppt_y"/>
                                          </p:val>
                                        </p:tav>
                                      </p:tavLst>
                                    </p:anim>
                                    <p:animEffect transition="in" filter="wipe(right)" prLst="gradientSize: 0.1">
                                      <p:cBhvr>
                                        <p:cTn id="13" dur="500"/>
                                        <p:tgtEl>
                                          <p:spTgt spid="6"/>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p:stCondLst>
                              <p:cond delay="1500"/>
                            </p:stCondLst>
                            <p:childTnLst>
                              <p:par>
                                <p:cTn id="21" presetID="18" presetClass="entr" presetSubtype="6"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strips(downRight)">
                                      <p:cBhvr>
                                        <p:cTn id="23"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256405" y="929005"/>
            <a:ext cx="3679190" cy="706755"/>
          </a:xfrm>
          <a:prstGeom prst="rect">
            <a:avLst/>
          </a:prstGeom>
          <a:noFill/>
        </p:spPr>
        <p:txBody>
          <a:bodyPr wrap="square" rtlCol="0">
            <a:spAutoFit/>
          </a:bodyPr>
          <a:lstStyle/>
          <a:p>
            <a:pPr algn="ctr"/>
            <a:r>
              <a:rPr lang="zh-CN" altLang="en-US" sz="4000" b="1">
                <a:solidFill>
                  <a:srgbClr val="6AE7FF"/>
                </a:solidFill>
                <a:latin typeface="微软雅黑" panose="020B0503020204020204" charset="-122"/>
                <a:ea typeface="微软雅黑" panose="020B0503020204020204" charset="-122"/>
              </a:rPr>
              <a:t>目录 </a:t>
            </a:r>
            <a:r>
              <a:rPr lang="en-US" altLang="zh-CN" sz="4000" b="1">
                <a:solidFill>
                  <a:srgbClr val="6AE7FF"/>
                </a:solidFill>
                <a:latin typeface="微软雅黑" panose="020B0503020204020204" charset="-122"/>
                <a:ea typeface="微软雅黑" panose="020B0503020204020204" charset="-122"/>
              </a:rPr>
              <a:t>/ </a:t>
            </a:r>
            <a:r>
              <a:rPr lang="en-US" altLang="zh-CN" sz="2000">
                <a:solidFill>
                  <a:srgbClr val="6AE7FF"/>
                </a:solidFill>
                <a:latin typeface="微软雅黑" panose="020B0503020204020204" charset="-122"/>
                <a:ea typeface="微软雅黑" panose="020B0503020204020204" charset="-122"/>
              </a:rPr>
              <a:t>Contents</a:t>
            </a:r>
            <a:endParaRPr lang="en-US" altLang="zh-CN" sz="2000">
              <a:solidFill>
                <a:srgbClr val="6AE7FF"/>
              </a:solidFill>
              <a:latin typeface="微软雅黑" panose="020B0503020204020204" charset="-122"/>
              <a:ea typeface="微软雅黑" panose="020B0503020204020204" charset="-122"/>
            </a:endParaRPr>
          </a:p>
        </p:txBody>
      </p:sp>
      <p:sp>
        <p:nvSpPr>
          <p:cNvPr id="8" name="文本框 7"/>
          <p:cNvSpPr txBox="1"/>
          <p:nvPr/>
        </p:nvSpPr>
        <p:spPr>
          <a:xfrm>
            <a:off x="1381125" y="2569210"/>
            <a:ext cx="819785" cy="706755"/>
          </a:xfrm>
          <a:prstGeom prst="rect">
            <a:avLst/>
          </a:prstGeom>
          <a:noFill/>
        </p:spPr>
        <p:txBody>
          <a:bodyPr wrap="square" rtlCol="0">
            <a:spAutoFit/>
          </a:bodyPr>
          <a:lstStyle/>
          <a:p>
            <a:pPr algn="r"/>
            <a:r>
              <a:rPr lang="en-US" altLang="zh-CN" sz="4000" b="1">
                <a:solidFill>
                  <a:srgbClr val="6AE7FF"/>
                </a:solidFill>
                <a:latin typeface="微软雅黑" panose="020B0503020204020204" charset="-122"/>
                <a:ea typeface="微软雅黑" panose="020B0503020204020204" charset="-122"/>
              </a:rPr>
              <a:t>01</a:t>
            </a:r>
            <a:endParaRPr lang="en-US" altLang="zh-CN" sz="4000" b="1">
              <a:solidFill>
                <a:srgbClr val="6AE7FF"/>
              </a:solidFill>
              <a:latin typeface="微软雅黑" panose="020B0503020204020204" charset="-122"/>
              <a:ea typeface="微软雅黑" panose="020B0503020204020204" charset="-122"/>
            </a:endParaRPr>
          </a:p>
        </p:txBody>
      </p:sp>
      <p:sp>
        <p:nvSpPr>
          <p:cNvPr id="9" name="圆角矩形 8"/>
          <p:cNvSpPr/>
          <p:nvPr/>
        </p:nvSpPr>
        <p:spPr>
          <a:xfrm>
            <a:off x="2378710" y="2665730"/>
            <a:ext cx="3180080" cy="513080"/>
          </a:xfrm>
          <a:prstGeom prst="roundRect">
            <a:avLst/>
          </a:prstGeom>
          <a:noFill/>
          <a:ln w="12700" cmpd="sng">
            <a:solidFill>
              <a:srgbClr val="6AE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rgbClr val="6AE7FF"/>
                </a:solidFill>
                <a:latin typeface="微软雅黑" panose="020B0503020204020204" charset="-122"/>
                <a:ea typeface="微软雅黑" panose="020B0503020204020204" charset="-122"/>
              </a:rPr>
              <a:t>AWD</a:t>
            </a:r>
            <a:r>
              <a:rPr lang="zh-CN" altLang="en-US" sz="2000" b="1" dirty="0">
                <a:solidFill>
                  <a:srgbClr val="6AE7FF"/>
                </a:solidFill>
                <a:latin typeface="微软雅黑" panose="020B0503020204020204" charset="-122"/>
                <a:ea typeface="微软雅黑" panose="020B0503020204020204" charset="-122"/>
              </a:rPr>
              <a:t>比赛介绍</a:t>
            </a:r>
            <a:endParaRPr lang="zh-CN" altLang="en-US" sz="2000" b="1" dirty="0">
              <a:solidFill>
                <a:srgbClr val="6AE7FF"/>
              </a:solidFill>
              <a:latin typeface="微软雅黑" panose="020B0503020204020204" charset="-122"/>
              <a:ea typeface="微软雅黑" panose="020B0503020204020204" charset="-122"/>
            </a:endParaRPr>
          </a:p>
        </p:txBody>
      </p:sp>
      <p:sp>
        <p:nvSpPr>
          <p:cNvPr id="10" name="文本框 9"/>
          <p:cNvSpPr txBox="1"/>
          <p:nvPr/>
        </p:nvSpPr>
        <p:spPr>
          <a:xfrm>
            <a:off x="6513830" y="2569210"/>
            <a:ext cx="819785" cy="706755"/>
          </a:xfrm>
          <a:prstGeom prst="rect">
            <a:avLst/>
          </a:prstGeom>
          <a:noFill/>
        </p:spPr>
        <p:txBody>
          <a:bodyPr wrap="square" rtlCol="0">
            <a:spAutoFit/>
          </a:bodyPr>
          <a:lstStyle/>
          <a:p>
            <a:pPr algn="r"/>
            <a:r>
              <a:rPr lang="en-US" altLang="zh-CN" sz="4000" b="1">
                <a:solidFill>
                  <a:srgbClr val="6AE7FF"/>
                </a:solidFill>
                <a:latin typeface="微软雅黑" panose="020B0503020204020204" charset="-122"/>
                <a:ea typeface="微软雅黑" panose="020B0503020204020204" charset="-122"/>
              </a:rPr>
              <a:t>02</a:t>
            </a:r>
            <a:endParaRPr lang="en-US" altLang="zh-CN" sz="4000" b="1">
              <a:solidFill>
                <a:srgbClr val="6AE7FF"/>
              </a:solidFill>
              <a:latin typeface="微软雅黑" panose="020B0503020204020204" charset="-122"/>
              <a:ea typeface="微软雅黑" panose="020B0503020204020204" charset="-122"/>
            </a:endParaRPr>
          </a:p>
        </p:txBody>
      </p:sp>
      <p:sp>
        <p:nvSpPr>
          <p:cNvPr id="11" name="圆角矩形 10"/>
          <p:cNvSpPr/>
          <p:nvPr/>
        </p:nvSpPr>
        <p:spPr>
          <a:xfrm>
            <a:off x="7511415" y="2665730"/>
            <a:ext cx="3180080" cy="513080"/>
          </a:xfrm>
          <a:prstGeom prst="roundRect">
            <a:avLst/>
          </a:prstGeom>
          <a:noFill/>
          <a:ln w="12700" cmpd="sng">
            <a:solidFill>
              <a:srgbClr val="6AE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rgbClr val="6AE7FF"/>
                </a:solidFill>
                <a:latin typeface="微软雅黑" panose="020B0503020204020204" charset="-122"/>
                <a:ea typeface="微软雅黑" panose="020B0503020204020204" charset="-122"/>
              </a:rPr>
              <a:t>项目简介</a:t>
            </a:r>
            <a:endParaRPr lang="zh-CN" altLang="en-US" sz="2000" b="1" dirty="0">
              <a:solidFill>
                <a:srgbClr val="6AE7FF"/>
              </a:solidFill>
              <a:latin typeface="微软雅黑" panose="020B0503020204020204" charset="-122"/>
              <a:ea typeface="微软雅黑" panose="020B0503020204020204" charset="-122"/>
            </a:endParaRPr>
          </a:p>
        </p:txBody>
      </p:sp>
      <p:sp>
        <p:nvSpPr>
          <p:cNvPr id="12" name="文本框 11"/>
          <p:cNvSpPr txBox="1"/>
          <p:nvPr/>
        </p:nvSpPr>
        <p:spPr>
          <a:xfrm>
            <a:off x="1381125" y="4347845"/>
            <a:ext cx="819785" cy="706755"/>
          </a:xfrm>
          <a:prstGeom prst="rect">
            <a:avLst/>
          </a:prstGeom>
          <a:noFill/>
        </p:spPr>
        <p:txBody>
          <a:bodyPr wrap="square" rtlCol="0">
            <a:spAutoFit/>
          </a:bodyPr>
          <a:lstStyle/>
          <a:p>
            <a:pPr algn="r"/>
            <a:r>
              <a:rPr lang="en-US" altLang="zh-CN" sz="4000" b="1">
                <a:solidFill>
                  <a:srgbClr val="6AE7FF"/>
                </a:solidFill>
                <a:latin typeface="微软雅黑" panose="020B0503020204020204" charset="-122"/>
                <a:ea typeface="微软雅黑" panose="020B0503020204020204" charset="-122"/>
              </a:rPr>
              <a:t>03</a:t>
            </a:r>
            <a:endParaRPr lang="en-US" altLang="zh-CN" sz="4000" b="1">
              <a:solidFill>
                <a:srgbClr val="6AE7FF"/>
              </a:solidFill>
              <a:latin typeface="微软雅黑" panose="020B0503020204020204" charset="-122"/>
              <a:ea typeface="微软雅黑" panose="020B0503020204020204" charset="-122"/>
            </a:endParaRPr>
          </a:p>
        </p:txBody>
      </p:sp>
      <p:sp>
        <p:nvSpPr>
          <p:cNvPr id="13" name="圆角矩形 12"/>
          <p:cNvSpPr/>
          <p:nvPr/>
        </p:nvSpPr>
        <p:spPr>
          <a:xfrm>
            <a:off x="2378710" y="4444365"/>
            <a:ext cx="3180080" cy="513080"/>
          </a:xfrm>
          <a:prstGeom prst="roundRect">
            <a:avLst/>
          </a:prstGeom>
          <a:noFill/>
          <a:ln w="12700" cmpd="sng">
            <a:solidFill>
              <a:srgbClr val="6AE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rgbClr val="6AE7FF"/>
                </a:solidFill>
                <a:latin typeface="微软雅黑" panose="020B0503020204020204" charset="-122"/>
                <a:ea typeface="微软雅黑" panose="020B0503020204020204" charset="-122"/>
              </a:rPr>
              <a:t>项目架构</a:t>
            </a:r>
            <a:endParaRPr lang="zh-CN" altLang="en-US" sz="2000" b="1" dirty="0">
              <a:solidFill>
                <a:srgbClr val="6AE7FF"/>
              </a:solidFill>
              <a:latin typeface="微软雅黑" panose="020B0503020204020204" charset="-122"/>
              <a:ea typeface="微软雅黑" panose="020B0503020204020204" charset="-122"/>
            </a:endParaRPr>
          </a:p>
        </p:txBody>
      </p:sp>
      <p:sp>
        <p:nvSpPr>
          <p:cNvPr id="32" name="文本框 31"/>
          <p:cNvSpPr txBox="1"/>
          <p:nvPr/>
        </p:nvSpPr>
        <p:spPr>
          <a:xfrm>
            <a:off x="6513830" y="4347845"/>
            <a:ext cx="819785" cy="706755"/>
          </a:xfrm>
          <a:prstGeom prst="rect">
            <a:avLst/>
          </a:prstGeom>
          <a:noFill/>
        </p:spPr>
        <p:txBody>
          <a:bodyPr wrap="square" rtlCol="0">
            <a:spAutoFit/>
          </a:bodyPr>
          <a:lstStyle/>
          <a:p>
            <a:pPr algn="r"/>
            <a:r>
              <a:rPr lang="en-US" altLang="zh-CN" sz="4000" b="1">
                <a:solidFill>
                  <a:srgbClr val="6AE7FF"/>
                </a:solidFill>
                <a:latin typeface="微软雅黑" panose="020B0503020204020204" charset="-122"/>
                <a:ea typeface="微软雅黑" panose="020B0503020204020204" charset="-122"/>
              </a:rPr>
              <a:t>04</a:t>
            </a:r>
            <a:endParaRPr lang="en-US" altLang="zh-CN" sz="4000" b="1">
              <a:solidFill>
                <a:srgbClr val="6AE7FF"/>
              </a:solidFill>
              <a:latin typeface="微软雅黑" panose="020B0503020204020204" charset="-122"/>
              <a:ea typeface="微软雅黑" panose="020B0503020204020204" charset="-122"/>
            </a:endParaRPr>
          </a:p>
        </p:txBody>
      </p:sp>
      <p:sp>
        <p:nvSpPr>
          <p:cNvPr id="33" name="圆角矩形 32"/>
          <p:cNvSpPr/>
          <p:nvPr/>
        </p:nvSpPr>
        <p:spPr>
          <a:xfrm>
            <a:off x="7511415" y="4444365"/>
            <a:ext cx="3180080" cy="513080"/>
          </a:xfrm>
          <a:prstGeom prst="roundRect">
            <a:avLst/>
          </a:prstGeom>
          <a:noFill/>
          <a:ln w="12700" cmpd="sng">
            <a:solidFill>
              <a:srgbClr val="6AE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rgbClr val="6AE7FF"/>
                </a:solidFill>
                <a:latin typeface="微软雅黑" panose="020B0503020204020204" charset="-122"/>
                <a:ea typeface="微软雅黑" panose="020B0503020204020204" charset="-122"/>
              </a:rPr>
              <a:t>快速上手</a:t>
            </a:r>
            <a:endParaRPr lang="zh-CN" altLang="en-US" sz="2000" b="1" dirty="0">
              <a:solidFill>
                <a:srgbClr val="6AE7FF"/>
              </a:solidFill>
              <a:latin typeface="微软雅黑" panose="020B0503020204020204" charset="-122"/>
              <a:ea typeface="微软雅黑" panose="020B050302020402020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childTnLst>
                          </p:cTn>
                        </p:par>
                        <p:par>
                          <p:cTn id="12" fill="hold">
                            <p:stCondLst>
                              <p:cond delay="1100"/>
                            </p:stCondLst>
                            <p:childTnLst>
                              <p:par>
                                <p:cTn id="13" presetID="53" presetClass="entr" presetSubtype="16"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ppt_w</p:attrName>
                                        </p:attrNameLst>
                                      </p:cBhvr>
                                      <p:tavLst>
                                        <p:tav tm="0">
                                          <p:val>
                                            <p:fltVal val="0"/>
                                          </p:val>
                                        </p:tav>
                                        <p:tav tm="100000">
                                          <p:val>
                                            <p:strVal val="#ppt_w"/>
                                          </p:val>
                                        </p:tav>
                                      </p:tavLst>
                                    </p:anim>
                                    <p:anim calcmode="lin" valueType="num">
                                      <p:cBhvr>
                                        <p:cTn id="16" dur="500" fill="hold"/>
                                        <p:tgtEl>
                                          <p:spTgt spid="8"/>
                                        </p:tgtEl>
                                        <p:attrNameLst>
                                          <p:attrName>ppt_h</p:attrName>
                                        </p:attrNameLst>
                                      </p:cBhvr>
                                      <p:tavLst>
                                        <p:tav tm="0">
                                          <p:val>
                                            <p:fltVal val="0"/>
                                          </p:val>
                                        </p:tav>
                                        <p:tav tm="100000">
                                          <p:val>
                                            <p:strVal val="#ppt_h"/>
                                          </p:val>
                                        </p:tav>
                                      </p:tavLst>
                                    </p:anim>
                                    <p:animEffect transition="in" filter="fade">
                                      <p:cBhvr>
                                        <p:cTn id="17" dur="500"/>
                                        <p:tgtEl>
                                          <p:spTgt spid="8"/>
                                        </p:tgtEl>
                                      </p:cBhvr>
                                    </p:animEffect>
                                  </p:childTnLst>
                                </p:cTn>
                              </p:par>
                            </p:childTnLst>
                          </p:cTn>
                        </p:par>
                        <p:par>
                          <p:cTn id="18" fill="hold">
                            <p:stCondLst>
                              <p:cond delay="1600"/>
                            </p:stCondLst>
                            <p:childTnLst>
                              <p:par>
                                <p:cTn id="19" presetID="29" presetClass="entr" presetSubtype="0" fill="hold" grpId="1" nodeType="after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500" fill="hold"/>
                                        <p:tgtEl>
                                          <p:spTgt spid="9"/>
                                        </p:tgtEl>
                                        <p:attrNameLst>
                                          <p:attrName>ppt_x</p:attrName>
                                        </p:attrNameLst>
                                      </p:cBhvr>
                                      <p:tavLst>
                                        <p:tav tm="0">
                                          <p:val>
                                            <p:strVal val="#ppt_x-.2"/>
                                          </p:val>
                                        </p:tav>
                                        <p:tav tm="100000">
                                          <p:val>
                                            <p:strVal val="#ppt_x"/>
                                          </p:val>
                                        </p:tav>
                                      </p:tavLst>
                                    </p:anim>
                                    <p:anim calcmode="lin" valueType="num">
                                      <p:cBhvr>
                                        <p:cTn id="22" dur="500" fill="hold"/>
                                        <p:tgtEl>
                                          <p:spTgt spid="9"/>
                                        </p:tgtEl>
                                        <p:attrNameLst>
                                          <p:attrName>ppt_y</p:attrName>
                                        </p:attrNameLst>
                                      </p:cBhvr>
                                      <p:tavLst>
                                        <p:tav tm="0">
                                          <p:val>
                                            <p:strVal val="#ppt_y"/>
                                          </p:val>
                                        </p:tav>
                                        <p:tav tm="100000">
                                          <p:val>
                                            <p:strVal val="#ppt_y"/>
                                          </p:val>
                                        </p:tav>
                                      </p:tavLst>
                                    </p:anim>
                                    <p:animEffect transition="in" filter="wipe(right)" prLst="gradientSize: 0.1">
                                      <p:cBhvr>
                                        <p:cTn id="23" dur="500"/>
                                        <p:tgtEl>
                                          <p:spTgt spid="9"/>
                                        </p:tgtEl>
                                      </p:cBhvr>
                                    </p:animEffect>
                                  </p:childTnLst>
                                </p:cTn>
                              </p:par>
                            </p:childTnLst>
                          </p:cTn>
                        </p:par>
                        <p:par>
                          <p:cTn id="24" fill="hold">
                            <p:stCondLst>
                              <p:cond delay="2100"/>
                            </p:stCondLst>
                            <p:childTnLst>
                              <p:par>
                                <p:cTn id="25" presetID="53" presetClass="entr" presetSubtype="16"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childTnLst>
                          </p:cTn>
                        </p:par>
                        <p:par>
                          <p:cTn id="30" fill="hold">
                            <p:stCondLst>
                              <p:cond delay="2600"/>
                            </p:stCondLst>
                            <p:childTnLst>
                              <p:par>
                                <p:cTn id="31" presetID="29" presetClass="entr" presetSubtype="0" fill="hold" grpId="1" nodeType="after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p:cTn id="33" dur="500" fill="hold"/>
                                        <p:tgtEl>
                                          <p:spTgt spid="11"/>
                                        </p:tgtEl>
                                        <p:attrNameLst>
                                          <p:attrName>ppt_x</p:attrName>
                                        </p:attrNameLst>
                                      </p:cBhvr>
                                      <p:tavLst>
                                        <p:tav tm="0">
                                          <p:val>
                                            <p:strVal val="#ppt_x-.2"/>
                                          </p:val>
                                        </p:tav>
                                        <p:tav tm="100000">
                                          <p:val>
                                            <p:strVal val="#ppt_x"/>
                                          </p:val>
                                        </p:tav>
                                      </p:tavLst>
                                    </p:anim>
                                    <p:anim calcmode="lin" valueType="num">
                                      <p:cBhvr>
                                        <p:cTn id="34" dur="500" fill="hold"/>
                                        <p:tgtEl>
                                          <p:spTgt spid="11"/>
                                        </p:tgtEl>
                                        <p:attrNameLst>
                                          <p:attrName>ppt_y</p:attrName>
                                        </p:attrNameLst>
                                      </p:cBhvr>
                                      <p:tavLst>
                                        <p:tav tm="0">
                                          <p:val>
                                            <p:strVal val="#ppt_y"/>
                                          </p:val>
                                        </p:tav>
                                        <p:tav tm="100000">
                                          <p:val>
                                            <p:strVal val="#ppt_y"/>
                                          </p:val>
                                        </p:tav>
                                      </p:tavLst>
                                    </p:anim>
                                    <p:animEffect transition="in" filter="wipe(right)" prLst="gradientSize: 0.1">
                                      <p:cBhvr>
                                        <p:cTn id="35" dur="500"/>
                                        <p:tgtEl>
                                          <p:spTgt spid="11"/>
                                        </p:tgtEl>
                                      </p:cBhvr>
                                    </p:animEffect>
                                  </p:childTnLst>
                                </p:cTn>
                              </p:par>
                            </p:childTnLst>
                          </p:cTn>
                        </p:par>
                        <p:par>
                          <p:cTn id="36" fill="hold">
                            <p:stCondLst>
                              <p:cond delay="3100"/>
                            </p:stCondLst>
                            <p:childTnLst>
                              <p:par>
                                <p:cTn id="37" presetID="53" presetClass="entr" presetSubtype="16"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500" fill="hold"/>
                                        <p:tgtEl>
                                          <p:spTgt spid="12"/>
                                        </p:tgtEl>
                                        <p:attrNameLst>
                                          <p:attrName>ppt_w</p:attrName>
                                        </p:attrNameLst>
                                      </p:cBhvr>
                                      <p:tavLst>
                                        <p:tav tm="0">
                                          <p:val>
                                            <p:fltVal val="0"/>
                                          </p:val>
                                        </p:tav>
                                        <p:tav tm="100000">
                                          <p:val>
                                            <p:strVal val="#ppt_w"/>
                                          </p:val>
                                        </p:tav>
                                      </p:tavLst>
                                    </p:anim>
                                    <p:anim calcmode="lin" valueType="num">
                                      <p:cBhvr>
                                        <p:cTn id="40" dur="500" fill="hold"/>
                                        <p:tgtEl>
                                          <p:spTgt spid="12"/>
                                        </p:tgtEl>
                                        <p:attrNameLst>
                                          <p:attrName>ppt_h</p:attrName>
                                        </p:attrNameLst>
                                      </p:cBhvr>
                                      <p:tavLst>
                                        <p:tav tm="0">
                                          <p:val>
                                            <p:fltVal val="0"/>
                                          </p:val>
                                        </p:tav>
                                        <p:tav tm="100000">
                                          <p:val>
                                            <p:strVal val="#ppt_h"/>
                                          </p:val>
                                        </p:tav>
                                      </p:tavLst>
                                    </p:anim>
                                    <p:animEffect transition="in" filter="fade">
                                      <p:cBhvr>
                                        <p:cTn id="41" dur="500"/>
                                        <p:tgtEl>
                                          <p:spTgt spid="12"/>
                                        </p:tgtEl>
                                      </p:cBhvr>
                                    </p:animEffect>
                                  </p:childTnLst>
                                </p:cTn>
                              </p:par>
                            </p:childTnLst>
                          </p:cTn>
                        </p:par>
                        <p:par>
                          <p:cTn id="42" fill="hold">
                            <p:stCondLst>
                              <p:cond delay="3600"/>
                            </p:stCondLst>
                            <p:childTnLst>
                              <p:par>
                                <p:cTn id="43" presetID="29" presetClass="entr" presetSubtype="0" fill="hold" grpId="1"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p:cTn id="45" dur="500" fill="hold"/>
                                        <p:tgtEl>
                                          <p:spTgt spid="13"/>
                                        </p:tgtEl>
                                        <p:attrNameLst>
                                          <p:attrName>ppt_x</p:attrName>
                                        </p:attrNameLst>
                                      </p:cBhvr>
                                      <p:tavLst>
                                        <p:tav tm="0">
                                          <p:val>
                                            <p:strVal val="#ppt_x-.2"/>
                                          </p:val>
                                        </p:tav>
                                        <p:tav tm="100000">
                                          <p:val>
                                            <p:strVal val="#ppt_x"/>
                                          </p:val>
                                        </p:tav>
                                      </p:tavLst>
                                    </p:anim>
                                    <p:anim calcmode="lin" valueType="num">
                                      <p:cBhvr>
                                        <p:cTn id="46" dur="500" fill="hold"/>
                                        <p:tgtEl>
                                          <p:spTgt spid="13"/>
                                        </p:tgtEl>
                                        <p:attrNameLst>
                                          <p:attrName>ppt_y</p:attrName>
                                        </p:attrNameLst>
                                      </p:cBhvr>
                                      <p:tavLst>
                                        <p:tav tm="0">
                                          <p:val>
                                            <p:strVal val="#ppt_y"/>
                                          </p:val>
                                        </p:tav>
                                        <p:tav tm="100000">
                                          <p:val>
                                            <p:strVal val="#ppt_y"/>
                                          </p:val>
                                        </p:tav>
                                      </p:tavLst>
                                    </p:anim>
                                    <p:animEffect transition="in" filter="wipe(right)" prLst="gradientSize: 0.1">
                                      <p:cBhvr>
                                        <p:cTn id="47" dur="500"/>
                                        <p:tgtEl>
                                          <p:spTgt spid="13"/>
                                        </p:tgtEl>
                                      </p:cBhvr>
                                    </p:animEffect>
                                  </p:childTnLst>
                                </p:cTn>
                              </p:par>
                            </p:childTnLst>
                          </p:cTn>
                        </p:par>
                        <p:par>
                          <p:cTn id="48" fill="hold">
                            <p:stCondLst>
                              <p:cond delay="4100"/>
                            </p:stCondLst>
                            <p:childTnLst>
                              <p:par>
                                <p:cTn id="49" presetID="53" presetClass="entr" presetSubtype="16" fill="hold" grpId="0" nodeType="afterEffect">
                                  <p:stCondLst>
                                    <p:cond delay="0"/>
                                  </p:stCondLst>
                                  <p:childTnLst>
                                    <p:set>
                                      <p:cBhvr>
                                        <p:cTn id="50" dur="1" fill="hold">
                                          <p:stCondLst>
                                            <p:cond delay="0"/>
                                          </p:stCondLst>
                                        </p:cTn>
                                        <p:tgtEl>
                                          <p:spTgt spid="32"/>
                                        </p:tgtEl>
                                        <p:attrNameLst>
                                          <p:attrName>style.visibility</p:attrName>
                                        </p:attrNameLst>
                                      </p:cBhvr>
                                      <p:to>
                                        <p:strVal val="visible"/>
                                      </p:to>
                                    </p:set>
                                    <p:anim calcmode="lin" valueType="num">
                                      <p:cBhvr>
                                        <p:cTn id="51" dur="500" fill="hold"/>
                                        <p:tgtEl>
                                          <p:spTgt spid="32"/>
                                        </p:tgtEl>
                                        <p:attrNameLst>
                                          <p:attrName>ppt_w</p:attrName>
                                        </p:attrNameLst>
                                      </p:cBhvr>
                                      <p:tavLst>
                                        <p:tav tm="0">
                                          <p:val>
                                            <p:fltVal val="0"/>
                                          </p:val>
                                        </p:tav>
                                        <p:tav tm="100000">
                                          <p:val>
                                            <p:strVal val="#ppt_w"/>
                                          </p:val>
                                        </p:tav>
                                      </p:tavLst>
                                    </p:anim>
                                    <p:anim calcmode="lin" valueType="num">
                                      <p:cBhvr>
                                        <p:cTn id="52" dur="500" fill="hold"/>
                                        <p:tgtEl>
                                          <p:spTgt spid="32"/>
                                        </p:tgtEl>
                                        <p:attrNameLst>
                                          <p:attrName>ppt_h</p:attrName>
                                        </p:attrNameLst>
                                      </p:cBhvr>
                                      <p:tavLst>
                                        <p:tav tm="0">
                                          <p:val>
                                            <p:fltVal val="0"/>
                                          </p:val>
                                        </p:tav>
                                        <p:tav tm="100000">
                                          <p:val>
                                            <p:strVal val="#ppt_h"/>
                                          </p:val>
                                        </p:tav>
                                      </p:tavLst>
                                    </p:anim>
                                    <p:animEffect transition="in" filter="fade">
                                      <p:cBhvr>
                                        <p:cTn id="53" dur="500"/>
                                        <p:tgtEl>
                                          <p:spTgt spid="32"/>
                                        </p:tgtEl>
                                      </p:cBhvr>
                                    </p:animEffect>
                                  </p:childTnLst>
                                </p:cTn>
                              </p:par>
                            </p:childTnLst>
                          </p:cTn>
                        </p:par>
                        <p:par>
                          <p:cTn id="54" fill="hold">
                            <p:stCondLst>
                              <p:cond delay="4600"/>
                            </p:stCondLst>
                            <p:childTnLst>
                              <p:par>
                                <p:cTn id="55" presetID="29" presetClass="entr" presetSubtype="0" fill="hold" grpId="1" nodeType="afterEffect">
                                  <p:stCondLst>
                                    <p:cond delay="0"/>
                                  </p:stCondLst>
                                  <p:childTnLst>
                                    <p:set>
                                      <p:cBhvr>
                                        <p:cTn id="56" dur="1" fill="hold">
                                          <p:stCondLst>
                                            <p:cond delay="0"/>
                                          </p:stCondLst>
                                        </p:cTn>
                                        <p:tgtEl>
                                          <p:spTgt spid="33"/>
                                        </p:tgtEl>
                                        <p:attrNameLst>
                                          <p:attrName>style.visibility</p:attrName>
                                        </p:attrNameLst>
                                      </p:cBhvr>
                                      <p:to>
                                        <p:strVal val="visible"/>
                                      </p:to>
                                    </p:set>
                                    <p:anim calcmode="lin" valueType="num">
                                      <p:cBhvr>
                                        <p:cTn id="57" dur="500" fill="hold"/>
                                        <p:tgtEl>
                                          <p:spTgt spid="33"/>
                                        </p:tgtEl>
                                        <p:attrNameLst>
                                          <p:attrName>ppt_x</p:attrName>
                                        </p:attrNameLst>
                                      </p:cBhvr>
                                      <p:tavLst>
                                        <p:tav tm="0">
                                          <p:val>
                                            <p:strVal val="#ppt_x-.2"/>
                                          </p:val>
                                        </p:tav>
                                        <p:tav tm="100000">
                                          <p:val>
                                            <p:strVal val="#ppt_x"/>
                                          </p:val>
                                        </p:tav>
                                      </p:tavLst>
                                    </p:anim>
                                    <p:anim calcmode="lin" valueType="num">
                                      <p:cBhvr>
                                        <p:cTn id="58" dur="500" fill="hold"/>
                                        <p:tgtEl>
                                          <p:spTgt spid="33"/>
                                        </p:tgtEl>
                                        <p:attrNameLst>
                                          <p:attrName>ppt_y</p:attrName>
                                        </p:attrNameLst>
                                      </p:cBhvr>
                                      <p:tavLst>
                                        <p:tav tm="0">
                                          <p:val>
                                            <p:strVal val="#ppt_y"/>
                                          </p:val>
                                        </p:tav>
                                        <p:tav tm="100000">
                                          <p:val>
                                            <p:strVal val="#ppt_y"/>
                                          </p:val>
                                        </p:tav>
                                      </p:tavLst>
                                    </p:anim>
                                    <p:animEffect transition="in" filter="wipe(right)" prLst="gradientSize: 0.1">
                                      <p:cBhvr>
                                        <p:cTn id="5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9" grpId="0" animBg="1"/>
      <p:bldP spid="9" grpId="1" animBg="1"/>
      <p:bldP spid="10" grpId="0"/>
      <p:bldP spid="11" grpId="0" animBg="1"/>
      <p:bldP spid="11" grpId="1" animBg="1"/>
      <p:bldP spid="12" grpId="0"/>
      <p:bldP spid="13" grpId="0" animBg="1"/>
      <p:bldP spid="13" grpId="1" animBg="1"/>
      <p:bldP spid="32" grpId="0"/>
      <p:bldP spid="33" grpId="0" animBg="1"/>
      <p:bldP spid="33"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609465" y="2141855"/>
            <a:ext cx="7581900" cy="5080"/>
            <a:chOff x="7259" y="3373"/>
            <a:chExt cx="11940" cy="8"/>
          </a:xfrm>
        </p:grpSpPr>
        <p:cxnSp>
          <p:nvCxnSpPr>
            <p:cNvPr id="42" name="直接连接符 41"/>
            <p:cNvCxnSpPr/>
            <p:nvPr/>
          </p:nvCxnSpPr>
          <p:spPr>
            <a:xfrm>
              <a:off x="7259" y="337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4285" y="3373"/>
              <a:ext cx="491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0" y="4707255"/>
            <a:ext cx="8279130" cy="5080"/>
            <a:chOff x="0" y="7413"/>
            <a:chExt cx="13038" cy="8"/>
          </a:xfrm>
        </p:grpSpPr>
        <p:cxnSp>
          <p:nvCxnSpPr>
            <p:cNvPr id="46" name="直接连接符 45"/>
            <p:cNvCxnSpPr/>
            <p:nvPr/>
          </p:nvCxnSpPr>
          <p:spPr>
            <a:xfrm>
              <a:off x="0" y="7413"/>
              <a:ext cx="628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5488" y="741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2480945" y="2644775"/>
            <a:ext cx="1513205" cy="1568450"/>
          </a:xfrm>
          <a:prstGeom prst="rect">
            <a:avLst/>
          </a:prstGeom>
          <a:noFill/>
        </p:spPr>
        <p:txBody>
          <a:bodyPr wrap="square" rtlCol="0">
            <a:spAutoFit/>
          </a:bodyPr>
          <a:lstStyle/>
          <a:p>
            <a:pPr algn="r"/>
            <a:r>
              <a:rPr lang="en-US" altLang="zh-CN" sz="9600">
                <a:solidFill>
                  <a:srgbClr val="6AE7FF"/>
                </a:solidFill>
              </a:rPr>
              <a:t>01</a:t>
            </a:r>
            <a:endParaRPr lang="en-US" altLang="zh-CN" sz="9600">
              <a:solidFill>
                <a:srgbClr val="6AE7FF"/>
              </a:solidFill>
            </a:endParaRPr>
          </a:p>
        </p:txBody>
      </p:sp>
      <p:sp>
        <p:nvSpPr>
          <p:cNvPr id="4" name="文本框 3"/>
          <p:cNvSpPr txBox="1"/>
          <p:nvPr/>
        </p:nvSpPr>
        <p:spPr>
          <a:xfrm>
            <a:off x="4255770" y="2966720"/>
            <a:ext cx="4815205" cy="922020"/>
          </a:xfrm>
          <a:prstGeom prst="rect">
            <a:avLst/>
          </a:prstGeom>
          <a:noFill/>
        </p:spPr>
        <p:txBody>
          <a:bodyPr wrap="square" rtlCol="0">
            <a:spAutoFit/>
          </a:bodyPr>
          <a:lstStyle/>
          <a:p>
            <a:pPr algn="l"/>
            <a:r>
              <a:rPr lang="en-US" altLang="zh-CN" sz="5400" dirty="0">
                <a:solidFill>
                  <a:srgbClr val="10FBFE"/>
                </a:solidFill>
                <a:latin typeface="微软雅黑" panose="020B0503020204020204" charset="-122"/>
                <a:ea typeface="微软雅黑" panose="020B0503020204020204" charset="-122"/>
              </a:rPr>
              <a:t>AWD</a:t>
            </a:r>
            <a:r>
              <a:rPr lang="zh-CN" altLang="en-US" sz="5400" dirty="0">
                <a:solidFill>
                  <a:srgbClr val="10FBFE"/>
                </a:solidFill>
                <a:latin typeface="微软雅黑" panose="020B0503020204020204" charset="-122"/>
                <a:ea typeface="微软雅黑" panose="020B0503020204020204" charset="-122"/>
              </a:rPr>
              <a:t>比赛介绍</a:t>
            </a:r>
            <a:endParaRPr lang="zh-CN" altLang="en-US" sz="5400" dirty="0">
              <a:solidFill>
                <a:srgbClr val="10FBFE"/>
              </a:solidFill>
              <a:latin typeface="微软雅黑" panose="020B0503020204020204" charset="-122"/>
              <a:ea typeface="微软雅黑" panose="020B050302020402020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par>
                          <p:cTn id="17" fill="hold">
                            <p:stCondLst>
                              <p:cond delay="1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4"/>
                                        </p:tgtEl>
                                        <p:attrNameLst>
                                          <p:attrName>ppt_y</p:attrName>
                                        </p:attrNameLst>
                                      </p:cBhvr>
                                      <p:tavLst>
                                        <p:tav tm="0">
                                          <p:val>
                                            <p:strVal val="#ppt_y"/>
                                          </p:val>
                                        </p:tav>
                                        <p:tav tm="100000">
                                          <p:val>
                                            <p:strVal val="#ppt_y"/>
                                          </p:val>
                                        </p:tav>
                                      </p:tavLst>
                                    </p:anim>
                                    <p:anim calcmode="lin" valueType="num">
                                      <p:cBhvr>
                                        <p:cTn id="22"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latin typeface="微软雅黑" panose="020B0503020204020204" charset="-122"/>
                  <a:ea typeface="微软雅黑" panose="020B0503020204020204" charset="-122"/>
                </a:rPr>
                <a:t>1</a:t>
              </a: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en-US" altLang="zh-CN" sz="2000" b="1" dirty="0">
                <a:solidFill>
                  <a:srgbClr val="10FBFE"/>
                </a:solidFill>
                <a:latin typeface="微软雅黑" panose="020B0503020204020204" charset="-122"/>
                <a:ea typeface="微软雅黑" panose="020B0503020204020204" charset="-122"/>
              </a:rPr>
              <a:t>《</a:t>
            </a:r>
            <a:r>
              <a:rPr lang="zh-CN" altLang="en-US" sz="2000" b="1" dirty="0">
                <a:solidFill>
                  <a:srgbClr val="10FBFE"/>
                </a:solidFill>
                <a:latin typeface="微软雅黑" panose="020B0503020204020204" charset="-122"/>
                <a:ea typeface="微软雅黑" panose="020B0503020204020204" charset="-122"/>
              </a:rPr>
              <a:t>亲爱的，热爱的</a:t>
            </a:r>
            <a:r>
              <a:rPr lang="en-US" altLang="zh-CN" sz="2000" b="1" dirty="0">
                <a:solidFill>
                  <a:srgbClr val="10FBFE"/>
                </a:solidFill>
                <a:latin typeface="微软雅黑" panose="020B0503020204020204" charset="-122"/>
                <a:ea typeface="微软雅黑" panose="020B0503020204020204" charset="-122"/>
              </a:rPr>
              <a:t>》</a:t>
            </a:r>
            <a:r>
              <a:rPr lang="zh-CN" altLang="en-US" sz="2000" b="1" dirty="0">
                <a:solidFill>
                  <a:srgbClr val="10FBFE"/>
                </a:solidFill>
                <a:latin typeface="微软雅黑" panose="020B0503020204020204" charset="-122"/>
                <a:ea typeface="微软雅黑" panose="020B0503020204020204" charset="-122"/>
              </a:rPr>
              <a:t>视频剪辑</a:t>
            </a:r>
            <a:endParaRPr lang="zh-CN" altLang="en-US" sz="1600" b="1" dirty="0">
              <a:solidFill>
                <a:srgbClr val="10FBFE"/>
              </a:solidFill>
              <a:latin typeface="微软雅黑" panose="020B0503020204020204" charset="-122"/>
              <a:ea typeface="微软雅黑" panose="020B0503020204020204" charset="-122"/>
              <a:sym typeface="+mn-ea"/>
            </a:endParaRPr>
          </a:p>
        </p:txBody>
      </p:sp>
      <p:pic>
        <p:nvPicPr>
          <p:cNvPr id="6" name="QQ视频20210529201514">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354330" y="1124585"/>
            <a:ext cx="11325225" cy="5733415"/>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childTnLst>
                    </p:cTn>
                  </p:par>
                </p:childTnLst>
              </p:cTn>
              <p:prevCondLst>
                <p:cond evt="onPrev" delay="0">
                  <p:tgtEl>
                    <p:sldTgt/>
                  </p:tgtEl>
                </p:cond>
              </p:prevCondLst>
              <p:nextCondLst>
                <p:cond evt="onNext" delay="0">
                  <p:tgtEl>
                    <p:sldTgt/>
                  </p:tgtEl>
                </p:cond>
              </p:nextCondLst>
            </p:seq>
            <p:video fullScrn="0">
              <p:cMediaNode>
                <p:cTn id="14" fill="hold" display="1">
                  <p:stCondLst>
                    <p:cond delay="indefinite"/>
                  </p:stCondLst>
                  <p:endCondLst>
                    <p:cond evt="onNext">
                      <p:tgtEl>
                        <p:sldTgt/>
                      </p:tgtEl>
                    </p:cond>
                    <p:cond evt="onPrev">
                      <p:tgtEl>
                        <p:sldTgt/>
                      </p:tgtEl>
                    </p:cond>
                  </p:endCondLst>
                </p:cTn>
                <p:tgtEl>
                  <p:spTgt spid="6"/>
                </p:tgtEl>
              </p:cMediaNode>
            </p:video>
            <p:seq concurrent="1" nextAc="seek">
              <p:cTn id="15" restart="whenNotActive" fill="hold" evtFilter="cancelBubble" nodeType="interactiveSeq">
                <p:stCondLst>
                  <p:cond evt="onClick" delay="0">
                    <p:tgtEl>
                      <p:spTgt spid="6"/>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additive="base">
                                        <p:cTn id="19" dur="1" fill="hold"/>
                                        <p:tgtEl>
                                          <p:spTgt spid="6"/>
                                        </p:tgtEl>
                                      </p:cBhvr>
                                    </p:cmd>
                                  </p:childTnLst>
                                </p:cTn>
                              </p:par>
                            </p:childTnLst>
                          </p:cTn>
                        </p:par>
                      </p:childTnLst>
                    </p:cTn>
                  </p:par>
                </p:childTnLst>
              </p:cTn>
              <p:nextCondLst>
                <p:cond evt="onClick" delay="0">
                  <p:tgtEl>
                    <p:spTgt spid="6"/>
                  </p:tgtEl>
                </p:cond>
              </p:nextCondLst>
            </p:seq>
          </p:childTnLst>
        </p:cTn>
      </p:par>
    </p:tnLst>
    <p:bldLst>
      <p:bldP spid="26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latin typeface="微软雅黑" panose="020B0503020204020204" charset="-122"/>
                  <a:ea typeface="微软雅黑" panose="020B0503020204020204" charset="-122"/>
                </a:rPr>
                <a:t>1</a:t>
              </a: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en-US" altLang="zh-CN" sz="2000" b="1" dirty="0">
                <a:solidFill>
                  <a:srgbClr val="10FBFE"/>
                </a:solidFill>
                <a:latin typeface="微软雅黑" panose="020B0503020204020204" charset="-122"/>
                <a:ea typeface="微软雅黑" panose="020B0503020204020204" charset="-122"/>
              </a:rPr>
              <a:t>AWD</a:t>
            </a:r>
            <a:r>
              <a:rPr lang="zh-CN" altLang="en-US" sz="2000" b="1" dirty="0">
                <a:solidFill>
                  <a:srgbClr val="10FBFE"/>
                </a:solidFill>
                <a:latin typeface="微软雅黑" panose="020B0503020204020204" charset="-122"/>
                <a:ea typeface="微软雅黑" panose="020B0503020204020204" charset="-122"/>
              </a:rPr>
              <a:t>比赛简介</a:t>
            </a:r>
            <a:endParaRPr lang="zh-CN" altLang="en-US" sz="1600" b="1" dirty="0">
              <a:solidFill>
                <a:srgbClr val="10FBFE"/>
              </a:solidFill>
              <a:latin typeface="微软雅黑" panose="020B0503020204020204" charset="-122"/>
              <a:ea typeface="微软雅黑" panose="020B0503020204020204" charset="-122"/>
              <a:sym typeface="+mn-ea"/>
            </a:endParaRPr>
          </a:p>
        </p:txBody>
      </p:sp>
      <p:sp>
        <p:nvSpPr>
          <p:cNvPr id="4099" name="矩形 3"/>
          <p:cNvSpPr>
            <a:spLocks noChangeArrowheads="1"/>
          </p:cNvSpPr>
          <p:nvPr/>
        </p:nvSpPr>
        <p:spPr bwMode="auto">
          <a:xfrm>
            <a:off x="5074754" y="3065101"/>
            <a:ext cx="6348205"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b="1" dirty="0">
                <a:solidFill>
                  <a:srgbClr val="10FBFE"/>
                </a:solidFill>
                <a:latin typeface="微软雅黑" panose="020B0503020204020204" charset="-122"/>
                <a:ea typeface="微软雅黑" panose="020B0503020204020204" charset="-122"/>
                <a:sym typeface="+mn-ea"/>
              </a:rPr>
              <a:t>网络安全技术人员在网络空间互相进行攻击和防守</a:t>
            </a:r>
            <a:endParaRPr lang="en-US" altLang="zh-CN" b="1" dirty="0">
              <a:solidFill>
                <a:srgbClr val="10FBFE"/>
              </a:solidFill>
              <a:latin typeface="微软雅黑" panose="020B0503020204020204" charset="-122"/>
              <a:ea typeface="微软雅黑" panose="020B0503020204020204" charset="-122"/>
              <a:sym typeface="+mn-ea"/>
            </a:endParaRPr>
          </a:p>
          <a:p>
            <a:r>
              <a:rPr lang="zh-CN" altLang="en-US" b="1" dirty="0">
                <a:solidFill>
                  <a:srgbClr val="10FBFE"/>
                </a:solidFill>
                <a:latin typeface="微软雅黑" panose="020B0503020204020204" charset="-122"/>
                <a:ea typeface="微软雅黑" panose="020B0503020204020204" charset="-122"/>
                <a:sym typeface="+mn-ea"/>
              </a:rPr>
              <a:t>既是</a:t>
            </a:r>
            <a:r>
              <a:rPr lang="en-US" altLang="zh-CN" b="1" dirty="0">
                <a:solidFill>
                  <a:srgbClr val="10FBFE"/>
                </a:solidFill>
                <a:latin typeface="微软雅黑" panose="020B0503020204020204" charset="-122"/>
                <a:ea typeface="微软雅黑" panose="020B0503020204020204" charset="-122"/>
                <a:sym typeface="+mn-ea"/>
              </a:rPr>
              <a:t>hacker</a:t>
            </a:r>
            <a:r>
              <a:rPr lang="zh-CN" altLang="en-US" b="1" dirty="0">
                <a:solidFill>
                  <a:srgbClr val="10FBFE"/>
                </a:solidFill>
                <a:latin typeface="微软雅黑" panose="020B0503020204020204" charset="-122"/>
                <a:ea typeface="微软雅黑" panose="020B0503020204020204" charset="-122"/>
                <a:sym typeface="+mn-ea"/>
              </a:rPr>
              <a:t>，</a:t>
            </a:r>
            <a:endParaRPr lang="en-US" altLang="zh-CN" b="1" dirty="0">
              <a:solidFill>
                <a:srgbClr val="10FBFE"/>
              </a:solidFill>
              <a:latin typeface="微软雅黑" panose="020B0503020204020204" charset="-122"/>
              <a:ea typeface="微软雅黑" panose="020B0503020204020204" charset="-122"/>
              <a:sym typeface="+mn-ea"/>
            </a:endParaRPr>
          </a:p>
          <a:p>
            <a:r>
              <a:rPr lang="zh-CN" altLang="en-US" b="1" dirty="0">
                <a:solidFill>
                  <a:srgbClr val="10FBFE"/>
                </a:solidFill>
                <a:latin typeface="微软雅黑" panose="020B0503020204020204" charset="-122"/>
                <a:ea typeface="微软雅黑" panose="020B0503020204020204" charset="-122"/>
                <a:sym typeface="+mn-ea"/>
              </a:rPr>
              <a:t>也是</a:t>
            </a:r>
            <a:r>
              <a:rPr lang="en-US" altLang="zh-CN" b="1" dirty="0">
                <a:solidFill>
                  <a:srgbClr val="10FBFE"/>
                </a:solidFill>
                <a:latin typeface="微软雅黑" panose="020B0503020204020204" charset="-122"/>
                <a:ea typeface="微软雅黑" panose="020B0503020204020204" charset="-122"/>
                <a:sym typeface="+mn-ea"/>
              </a:rPr>
              <a:t>manager</a:t>
            </a:r>
            <a:endParaRPr lang="en-US" altLang="zh-CN" b="1" dirty="0">
              <a:solidFill>
                <a:srgbClr val="10FBFE"/>
              </a:solidFill>
              <a:latin typeface="微软雅黑" panose="020B0503020204020204" charset="-122"/>
              <a:ea typeface="微软雅黑" panose="020B0503020204020204" charset="-122"/>
              <a:sym typeface="+mn-ea"/>
            </a:endParaRPr>
          </a:p>
          <a:p>
            <a:r>
              <a:rPr lang="zh-CN" altLang="en-US" b="1" dirty="0">
                <a:solidFill>
                  <a:srgbClr val="10FBFE"/>
                </a:solidFill>
                <a:latin typeface="微软雅黑" panose="020B0503020204020204" charset="-122"/>
                <a:ea typeface="微软雅黑" panose="020B0503020204020204" charset="-122"/>
                <a:sym typeface="+mn-ea"/>
              </a:rPr>
              <a:t>挖掘网络服务漏洞并攻击对手服务来得分，修补自身服务漏洞进行防御来避免丢分。</a:t>
            </a:r>
            <a:endParaRPr lang="en-US" altLang="zh-CN" b="1" dirty="0">
              <a:solidFill>
                <a:srgbClr val="10FBFE"/>
              </a:solidFill>
              <a:latin typeface="微软雅黑" panose="020B0503020204020204" charset="-122"/>
              <a:ea typeface="微软雅黑" panose="020B0503020204020204" charset="-122"/>
              <a:sym typeface="+mn-ea"/>
            </a:endParaRPr>
          </a:p>
          <a:p>
            <a:r>
              <a:rPr lang="zh-CN" altLang="en-US" b="1" dirty="0">
                <a:solidFill>
                  <a:srgbClr val="10FBFE"/>
                </a:solidFill>
                <a:latin typeface="微软雅黑" panose="020B0503020204020204" charset="-122"/>
                <a:ea typeface="微软雅黑" panose="020B0503020204020204" charset="-122"/>
                <a:sym typeface="+mn-ea"/>
              </a:rPr>
              <a:t>是一种竞争激烈，具有很强观赏性和高度透明性的网络安全赛制</a:t>
            </a:r>
            <a:endParaRPr lang="zh-CN" altLang="en-US" b="1" dirty="0">
              <a:solidFill>
                <a:srgbClr val="10FBFE"/>
              </a:solidFill>
              <a:latin typeface="微软雅黑" panose="020B0503020204020204" charset="-122"/>
              <a:ea typeface="微软雅黑" panose="020B0503020204020204" charset="-122"/>
              <a:sym typeface="+mn-ea"/>
            </a:endParaRPr>
          </a:p>
        </p:txBody>
      </p:sp>
      <p:pic>
        <p:nvPicPr>
          <p:cNvPr id="9" name="图片 8" descr="打电话的男人&#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11461" y="1062050"/>
            <a:ext cx="3981312" cy="2649382"/>
          </a:xfrm>
          <a:prstGeom prst="rect">
            <a:avLst/>
          </a:prstGeom>
        </p:spPr>
      </p:pic>
      <p:pic>
        <p:nvPicPr>
          <p:cNvPr id="11" name="图片 10" descr="图片包含 游戏机, 电脑, 房间, 桌子&#10;&#10;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365" y="3980815"/>
            <a:ext cx="4146798" cy="2300715"/>
          </a:xfrm>
          <a:prstGeom prst="rect">
            <a:avLst/>
          </a:prstGeom>
        </p:spPr>
      </p:pic>
      <p:sp>
        <p:nvSpPr>
          <p:cNvPr id="32" name="文本框 31"/>
          <p:cNvSpPr txBox="1"/>
          <p:nvPr/>
        </p:nvSpPr>
        <p:spPr>
          <a:xfrm>
            <a:off x="5074754" y="1527773"/>
            <a:ext cx="5235575" cy="707886"/>
          </a:xfrm>
          <a:prstGeom prst="rect">
            <a:avLst/>
          </a:prstGeom>
          <a:noFill/>
        </p:spPr>
        <p:txBody>
          <a:bodyPr wrap="square" rtlCol="0">
            <a:spAutoFit/>
          </a:bodyPr>
          <a:lstStyle/>
          <a:p>
            <a:r>
              <a:rPr lang="en-US" altLang="zh-CN" sz="2000" b="1" dirty="0">
                <a:solidFill>
                  <a:srgbClr val="10FBFE"/>
                </a:solidFill>
                <a:latin typeface="微软雅黑" panose="020B0503020204020204" charset="-122"/>
                <a:ea typeface="微软雅黑" panose="020B0503020204020204" charset="-122"/>
              </a:rPr>
              <a:t>AWD</a:t>
            </a:r>
            <a:r>
              <a:rPr lang="zh-CN" altLang="en-US" sz="2000" b="1" dirty="0">
                <a:solidFill>
                  <a:srgbClr val="10FBFE"/>
                </a:solidFill>
                <a:latin typeface="微软雅黑" panose="020B0503020204020204" charset="-122"/>
                <a:ea typeface="微软雅黑" panose="020B0503020204020204" charset="-122"/>
              </a:rPr>
              <a:t> </a:t>
            </a:r>
            <a:r>
              <a:rPr lang="en-US" altLang="zh-CN" sz="2000" b="1" dirty="0">
                <a:solidFill>
                  <a:srgbClr val="10FBFE"/>
                </a:solidFill>
                <a:latin typeface="微软雅黑" panose="020B0503020204020204" charset="-122"/>
                <a:ea typeface="微软雅黑" panose="020B0503020204020204" charset="-122"/>
              </a:rPr>
              <a:t>-&gt;  Attack with Defense</a:t>
            </a:r>
            <a:endParaRPr lang="en-US" altLang="zh-CN" sz="2000" b="1" dirty="0">
              <a:solidFill>
                <a:srgbClr val="10FBFE"/>
              </a:solidFill>
              <a:latin typeface="微软雅黑" panose="020B0503020204020204" charset="-122"/>
              <a:ea typeface="微软雅黑" panose="020B0503020204020204" charset="-122"/>
            </a:endParaRPr>
          </a:p>
          <a:p>
            <a:r>
              <a:rPr lang="en-US" altLang="zh-CN" sz="2000" b="1" dirty="0">
                <a:solidFill>
                  <a:srgbClr val="10FBFE"/>
                </a:solidFill>
                <a:latin typeface="微软雅黑" panose="020B0503020204020204" charset="-122"/>
                <a:ea typeface="微软雅黑" panose="020B0503020204020204" charset="-122"/>
                <a:sym typeface="+mn-ea"/>
              </a:rPr>
              <a:t>		</a:t>
            </a:r>
            <a:r>
              <a:rPr lang="zh-CN" altLang="en-US" sz="2000" b="1" dirty="0">
                <a:solidFill>
                  <a:srgbClr val="10FBFE"/>
                </a:solidFill>
                <a:latin typeface="微软雅黑" panose="020B0503020204020204" charset="-122"/>
                <a:ea typeface="微软雅黑" panose="020B0503020204020204" charset="-122"/>
                <a:sym typeface="+mn-ea"/>
              </a:rPr>
              <a:t>（攻守兼备）</a:t>
            </a:r>
            <a:endParaRPr lang="zh-CN" altLang="en-US" sz="2000" b="1" dirty="0">
              <a:solidFill>
                <a:srgbClr val="10FBFE"/>
              </a:solidFill>
              <a:latin typeface="微软雅黑" panose="020B0503020204020204" charset="-122"/>
              <a:ea typeface="微软雅黑" panose="020B0503020204020204" charset="-122"/>
              <a:sym typeface="+mn-ea"/>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4099"/>
                                        </p:tgtEl>
                                        <p:attrNameLst>
                                          <p:attrName>style.visibility</p:attrName>
                                        </p:attrNameLst>
                                      </p:cBhvr>
                                      <p:to>
                                        <p:strVal val="visible"/>
                                      </p:to>
                                    </p:set>
                                    <p:anim calcmode="lin" valueType="num">
                                      <p:cBhvr additive="base">
                                        <p:cTn id="17" dur="500"/>
                                        <p:tgtEl>
                                          <p:spTgt spid="4099"/>
                                        </p:tgtEl>
                                        <p:attrNameLst>
                                          <p:attrName>ppt_y</p:attrName>
                                        </p:attrNameLst>
                                      </p:cBhvr>
                                      <p:tavLst>
                                        <p:tav tm="0">
                                          <p:val>
                                            <p:strVal val="#ppt_y+#ppt_h*1.125000"/>
                                          </p:val>
                                        </p:tav>
                                        <p:tav tm="100000">
                                          <p:val>
                                            <p:strVal val="#ppt_y"/>
                                          </p:val>
                                        </p:tav>
                                      </p:tavLst>
                                    </p:anim>
                                    <p:animEffect transition="in" filter="wipe(up)">
                                      <p:cBhvr>
                                        <p:cTn id="18" dur="500"/>
                                        <p:tgtEl>
                                          <p:spTgt spid="4099"/>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4099" grpId="0"/>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609465" y="2141855"/>
            <a:ext cx="7581900" cy="5080"/>
            <a:chOff x="7259" y="3373"/>
            <a:chExt cx="11940" cy="8"/>
          </a:xfrm>
        </p:grpSpPr>
        <p:cxnSp>
          <p:nvCxnSpPr>
            <p:cNvPr id="42" name="直接连接符 41"/>
            <p:cNvCxnSpPr/>
            <p:nvPr/>
          </p:nvCxnSpPr>
          <p:spPr>
            <a:xfrm>
              <a:off x="7259" y="337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4285" y="3373"/>
              <a:ext cx="491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0" y="4707255"/>
            <a:ext cx="8279130" cy="5080"/>
            <a:chOff x="0" y="7413"/>
            <a:chExt cx="13038" cy="8"/>
          </a:xfrm>
        </p:grpSpPr>
        <p:cxnSp>
          <p:nvCxnSpPr>
            <p:cNvPr id="46" name="直接连接符 45"/>
            <p:cNvCxnSpPr/>
            <p:nvPr/>
          </p:nvCxnSpPr>
          <p:spPr>
            <a:xfrm>
              <a:off x="0" y="7413"/>
              <a:ext cx="628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5488" y="741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2480945" y="2644775"/>
            <a:ext cx="1513205" cy="1568450"/>
          </a:xfrm>
          <a:prstGeom prst="rect">
            <a:avLst/>
          </a:prstGeom>
          <a:noFill/>
        </p:spPr>
        <p:txBody>
          <a:bodyPr wrap="square" rtlCol="0">
            <a:spAutoFit/>
          </a:bodyPr>
          <a:lstStyle/>
          <a:p>
            <a:pPr algn="r"/>
            <a:r>
              <a:rPr lang="en-US" altLang="zh-CN" sz="9600">
                <a:solidFill>
                  <a:srgbClr val="6AE7FF"/>
                </a:solidFill>
              </a:rPr>
              <a:t>02</a:t>
            </a:r>
            <a:endParaRPr lang="en-US" altLang="zh-CN" sz="9600">
              <a:solidFill>
                <a:srgbClr val="6AE7FF"/>
              </a:solidFill>
            </a:endParaRPr>
          </a:p>
        </p:txBody>
      </p:sp>
      <p:sp>
        <p:nvSpPr>
          <p:cNvPr id="4" name="文本框 3"/>
          <p:cNvSpPr txBox="1"/>
          <p:nvPr/>
        </p:nvSpPr>
        <p:spPr>
          <a:xfrm>
            <a:off x="4844415" y="2867660"/>
            <a:ext cx="3735705" cy="922020"/>
          </a:xfrm>
          <a:prstGeom prst="rect">
            <a:avLst/>
          </a:prstGeom>
          <a:noFill/>
        </p:spPr>
        <p:txBody>
          <a:bodyPr wrap="square" rtlCol="0">
            <a:spAutoFit/>
          </a:bodyPr>
          <a:lstStyle/>
          <a:p>
            <a:pPr algn="l"/>
            <a:r>
              <a:rPr lang="zh-CN" altLang="en-US" sz="5400">
                <a:solidFill>
                  <a:srgbClr val="10FBFE"/>
                </a:solidFill>
                <a:latin typeface="微软雅黑" panose="020B0503020204020204" charset="-122"/>
                <a:ea typeface="微软雅黑" panose="020B0503020204020204" charset="-122"/>
              </a:rPr>
              <a:t>项目简介</a:t>
            </a:r>
            <a:endParaRPr lang="zh-CN" altLang="en-US" sz="5400">
              <a:solidFill>
                <a:srgbClr val="10FBFE"/>
              </a:solidFill>
              <a:latin typeface="微软雅黑" panose="020B0503020204020204" charset="-122"/>
              <a:ea typeface="微软雅黑" panose="020B0503020204020204" charset="-122"/>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par>
                          <p:cTn id="17" fill="hold">
                            <p:stCondLst>
                              <p:cond delay="1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4"/>
                                        </p:tgtEl>
                                        <p:attrNameLst>
                                          <p:attrName>ppt_y</p:attrName>
                                        </p:attrNameLst>
                                      </p:cBhvr>
                                      <p:tavLst>
                                        <p:tav tm="0">
                                          <p:val>
                                            <p:strVal val="#ppt_y"/>
                                          </p:val>
                                        </p:tav>
                                        <p:tav tm="100000">
                                          <p:val>
                                            <p:strVal val="#ppt_y"/>
                                          </p:val>
                                        </p:tav>
                                      </p:tavLst>
                                    </p:anim>
                                    <p:anim calcmode="lin" valueType="num">
                                      <p:cBhvr>
                                        <p:cTn id="22"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latin typeface="微软雅黑" panose="020B0503020204020204" charset="-122"/>
                  <a:ea typeface="微软雅黑" panose="020B0503020204020204" charset="-122"/>
                </a:rPr>
                <a:t>2</a:t>
              </a:r>
              <a:endParaRPr lang="en-US" altLang="zh-CN" sz="2400" b="1" dirty="0">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rPr>
              <a:t>项目简介</a:t>
            </a:r>
            <a:endParaRPr lang="zh-CN" altLang="en-US" sz="1600" b="1" dirty="0">
              <a:solidFill>
                <a:srgbClr val="10FBFE"/>
              </a:solidFill>
              <a:latin typeface="微软雅黑" panose="020B0503020204020204" charset="-122"/>
              <a:ea typeface="微软雅黑" panose="020B0503020204020204" charset="-122"/>
              <a:sym typeface="+mn-ea"/>
            </a:endParaRPr>
          </a:p>
        </p:txBody>
      </p:sp>
      <p:cxnSp>
        <p:nvCxnSpPr>
          <p:cNvPr id="34" name="直接连接符 33"/>
          <p:cNvCxnSpPr/>
          <p:nvPr/>
        </p:nvCxnSpPr>
        <p:spPr>
          <a:xfrm>
            <a:off x="5983288" y="1992948"/>
            <a:ext cx="0" cy="3613150"/>
          </a:xfrm>
          <a:prstGeom prst="line">
            <a:avLst/>
          </a:prstGeom>
          <a:ln>
            <a:solidFill>
              <a:srgbClr val="6AE7FF"/>
            </a:solidFill>
          </a:ln>
        </p:spPr>
        <p:style>
          <a:lnRef idx="1">
            <a:schemeClr val="accent1"/>
          </a:lnRef>
          <a:fillRef idx="0">
            <a:schemeClr val="accent1"/>
          </a:fillRef>
          <a:effectRef idx="0">
            <a:schemeClr val="accent1"/>
          </a:effectRef>
          <a:fontRef idx="minor">
            <a:schemeClr val="tx1"/>
          </a:fontRef>
        </p:style>
      </p:cxnSp>
      <p:sp>
        <p:nvSpPr>
          <p:cNvPr id="23561" name="矩形 34"/>
          <p:cNvSpPr>
            <a:spLocks noChangeArrowheads="1"/>
          </p:cNvSpPr>
          <p:nvPr/>
        </p:nvSpPr>
        <p:spPr bwMode="auto">
          <a:xfrm>
            <a:off x="6208713" y="2729422"/>
            <a:ext cx="31919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l" eaLnBrk="1" hangingPunct="1"/>
            <a:r>
              <a:rPr lang="zh-CN" altLang="en-US" b="1" dirty="0">
                <a:solidFill>
                  <a:srgbClr val="10FBFE"/>
                </a:solidFill>
                <a:latin typeface="微软雅黑" panose="020B0503020204020204" charset="-122"/>
                <a:ea typeface="微软雅黑" panose="020B0503020204020204" charset="-122"/>
                <a:sym typeface="+mn-ea"/>
              </a:rPr>
              <a:t>凡渡</a:t>
            </a:r>
            <a:r>
              <a:rPr lang="en-US" altLang="zh-CN" b="1" dirty="0">
                <a:solidFill>
                  <a:srgbClr val="10FBFE"/>
                </a:solidFill>
                <a:latin typeface="微软雅黑" panose="020B0503020204020204" charset="-122"/>
                <a:ea typeface="微软雅黑" panose="020B0503020204020204" charset="-122"/>
                <a:sym typeface="+mn-ea"/>
              </a:rPr>
              <a:t>_AWD</a:t>
            </a:r>
            <a:r>
              <a:rPr lang="zh-CN" altLang="en-US" b="1" dirty="0">
                <a:solidFill>
                  <a:srgbClr val="10FBFE"/>
                </a:solidFill>
                <a:latin typeface="微软雅黑" panose="020B0503020204020204" charset="-122"/>
                <a:ea typeface="微软雅黑" panose="020B0503020204020204" charset="-122"/>
                <a:sym typeface="+mn-ea"/>
              </a:rPr>
              <a:t>攻防对抗平台</a:t>
            </a:r>
            <a:endParaRPr lang="zh-CN" altLang="en-US" b="1" dirty="0">
              <a:solidFill>
                <a:srgbClr val="10FBFE"/>
              </a:solidFill>
              <a:latin typeface="微软雅黑" panose="020B0503020204020204" charset="-122"/>
              <a:ea typeface="微软雅黑" panose="020B0503020204020204" charset="-122"/>
              <a:sym typeface="+mn-ea"/>
            </a:endParaRPr>
          </a:p>
        </p:txBody>
      </p:sp>
      <p:sp>
        <p:nvSpPr>
          <p:cNvPr id="23562" name="矩形 36"/>
          <p:cNvSpPr>
            <a:spLocks noChangeArrowheads="1"/>
          </p:cNvSpPr>
          <p:nvPr/>
        </p:nvSpPr>
        <p:spPr bwMode="auto">
          <a:xfrm>
            <a:off x="6243955" y="3467735"/>
            <a:ext cx="4984750" cy="199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nSpc>
                <a:spcPct val="150000"/>
              </a:lnSpc>
            </a:pPr>
            <a:r>
              <a:rPr lang="en-US" altLang="zh-CN" sz="1400" dirty="0">
                <a:solidFill>
                  <a:srgbClr val="10FBFE"/>
                </a:solidFill>
                <a:latin typeface="微软雅黑" panose="020B0503020204020204" charset="-122"/>
                <a:ea typeface="微软雅黑" panose="020B0503020204020204" charset="-122"/>
                <a:cs typeface="+mn-ea"/>
                <a:sym typeface="+mn-lt"/>
              </a:rPr>
              <a:t>	</a:t>
            </a:r>
            <a:r>
              <a:rPr lang="zh-CN" altLang="en-US" sz="1400" dirty="0">
                <a:solidFill>
                  <a:srgbClr val="10FBFE"/>
                </a:solidFill>
                <a:latin typeface="微软雅黑" panose="020B0503020204020204" charset="-122"/>
                <a:ea typeface="微软雅黑" panose="020B0503020204020204" charset="-122"/>
                <a:cs typeface="+mn-ea"/>
                <a:sym typeface="+mn-lt"/>
              </a:rPr>
              <a:t>凡渡</a:t>
            </a:r>
            <a:r>
              <a:rPr lang="en-US" altLang="zh-CN" sz="1400" dirty="0">
                <a:solidFill>
                  <a:srgbClr val="10FBFE"/>
                </a:solidFill>
                <a:latin typeface="微软雅黑" panose="020B0503020204020204" charset="-122"/>
                <a:ea typeface="微软雅黑" panose="020B0503020204020204" charset="-122"/>
                <a:cs typeface="+mn-ea"/>
                <a:sym typeface="+mn-lt"/>
              </a:rPr>
              <a:t>_AWD</a:t>
            </a:r>
            <a:r>
              <a:rPr lang="zh-CN" altLang="en-US" sz="1400" dirty="0">
                <a:solidFill>
                  <a:srgbClr val="10FBFE"/>
                </a:solidFill>
                <a:latin typeface="微软雅黑" panose="020B0503020204020204" charset="-122"/>
                <a:ea typeface="微软雅黑" panose="020B0503020204020204" charset="-122"/>
                <a:cs typeface="+mn-ea"/>
                <a:sym typeface="+mn-lt"/>
              </a:rPr>
              <a:t>攻防对抗平台是由 项目组成员 开发的 </a:t>
            </a:r>
            <a:r>
              <a:rPr lang="en-US" altLang="zh-CN" sz="1400" dirty="0">
                <a:solidFill>
                  <a:srgbClr val="10FBFE"/>
                </a:solidFill>
                <a:latin typeface="微软雅黑" panose="020B0503020204020204" charset="-122"/>
                <a:ea typeface="微软雅黑" panose="020B0503020204020204" charset="-122"/>
                <a:cs typeface="+mn-ea"/>
                <a:sym typeface="+mn-lt"/>
              </a:rPr>
              <a:t>AWD </a:t>
            </a:r>
            <a:r>
              <a:rPr lang="zh-CN" altLang="en-US" sz="1400" dirty="0">
                <a:solidFill>
                  <a:srgbClr val="10FBFE"/>
                </a:solidFill>
                <a:latin typeface="微软雅黑" panose="020B0503020204020204" charset="-122"/>
                <a:ea typeface="微软雅黑" panose="020B0503020204020204" charset="-122"/>
                <a:cs typeface="+mn-ea"/>
                <a:sym typeface="+mn-lt"/>
              </a:rPr>
              <a:t>比赛平台，前端使用</a:t>
            </a:r>
            <a:r>
              <a:rPr lang="en-US" altLang="zh-CN" sz="1400" dirty="0">
                <a:solidFill>
                  <a:srgbClr val="10FBFE"/>
                </a:solidFill>
                <a:latin typeface="微软雅黑" panose="020B0503020204020204" charset="-122"/>
                <a:ea typeface="微软雅黑" panose="020B0503020204020204" charset="-122"/>
                <a:cs typeface="+mn-ea"/>
                <a:sym typeface="+mn-lt"/>
              </a:rPr>
              <a:t>bootstrap</a:t>
            </a:r>
            <a:r>
              <a:rPr lang="zh-CN" altLang="en-US" sz="1400" dirty="0">
                <a:solidFill>
                  <a:srgbClr val="10FBFE"/>
                </a:solidFill>
                <a:latin typeface="微软雅黑" panose="020B0503020204020204" charset="-122"/>
                <a:ea typeface="微软雅黑" panose="020B0503020204020204" charset="-122"/>
                <a:cs typeface="+mn-ea"/>
                <a:sym typeface="+mn-lt"/>
              </a:rPr>
              <a:t>框架进行</a:t>
            </a:r>
            <a:r>
              <a:rPr lang="en-US" altLang="zh-CN" sz="1400" dirty="0">
                <a:solidFill>
                  <a:srgbClr val="10FBFE"/>
                </a:solidFill>
                <a:latin typeface="微软雅黑" panose="020B0503020204020204" charset="-122"/>
                <a:ea typeface="微软雅黑" panose="020B0503020204020204" charset="-122"/>
                <a:cs typeface="+mn-ea"/>
                <a:sym typeface="+mn-lt"/>
              </a:rPr>
              <a:t>web</a:t>
            </a:r>
            <a:r>
              <a:rPr lang="zh-CN" altLang="en-US" sz="1400" dirty="0">
                <a:solidFill>
                  <a:srgbClr val="10FBFE"/>
                </a:solidFill>
                <a:latin typeface="微软雅黑" panose="020B0503020204020204" charset="-122"/>
                <a:ea typeface="微软雅黑" panose="020B0503020204020204" charset="-122"/>
                <a:cs typeface="+mn-ea"/>
                <a:sym typeface="+mn-lt"/>
              </a:rPr>
              <a:t>端界面的可视化，后端基于</a:t>
            </a:r>
            <a:r>
              <a:rPr lang="en-US" altLang="zh-CN" sz="1400" dirty="0">
                <a:solidFill>
                  <a:srgbClr val="10FBFE"/>
                </a:solidFill>
                <a:latin typeface="微软雅黑" panose="020B0503020204020204" charset="-122"/>
                <a:ea typeface="微软雅黑" panose="020B0503020204020204" charset="-122"/>
                <a:cs typeface="+mn-ea"/>
                <a:sym typeface="+mn-lt"/>
              </a:rPr>
              <a:t>python-flask</a:t>
            </a:r>
            <a:r>
              <a:rPr lang="zh-CN" altLang="en-US" sz="1400" dirty="0">
                <a:solidFill>
                  <a:srgbClr val="10FBFE"/>
                </a:solidFill>
                <a:latin typeface="微软雅黑" panose="020B0503020204020204" charset="-122"/>
                <a:ea typeface="微软雅黑" panose="020B0503020204020204" charset="-122"/>
                <a:cs typeface="+mn-ea"/>
                <a:sym typeface="+mn-lt"/>
              </a:rPr>
              <a:t>框架，持久化存储使用</a:t>
            </a:r>
            <a:r>
              <a:rPr lang="en-US" altLang="zh-CN" sz="1400" dirty="0">
                <a:solidFill>
                  <a:srgbClr val="10FBFE"/>
                </a:solidFill>
                <a:latin typeface="微软雅黑" panose="020B0503020204020204" charset="-122"/>
                <a:ea typeface="微软雅黑" panose="020B0503020204020204" charset="-122"/>
                <a:cs typeface="+mn-ea"/>
                <a:sym typeface="+mn-lt"/>
              </a:rPr>
              <a:t>MySQL</a:t>
            </a:r>
            <a:r>
              <a:rPr lang="zh-CN" altLang="en-US" sz="1400" dirty="0">
                <a:solidFill>
                  <a:srgbClr val="10FBFE"/>
                </a:solidFill>
                <a:latin typeface="微软雅黑" panose="020B0503020204020204" charset="-122"/>
                <a:ea typeface="微软雅黑" panose="020B0503020204020204" charset="-122"/>
                <a:cs typeface="+mn-ea"/>
                <a:sym typeface="+mn-lt"/>
              </a:rPr>
              <a:t>数据库。</a:t>
            </a:r>
            <a:endParaRPr lang="zh-CN" altLang="en-US" sz="1400" dirty="0">
              <a:solidFill>
                <a:srgbClr val="10FBFE"/>
              </a:solidFill>
              <a:latin typeface="微软雅黑" panose="020B0503020204020204" charset="-122"/>
              <a:ea typeface="微软雅黑" panose="020B0503020204020204" charset="-122"/>
              <a:cs typeface="+mn-ea"/>
              <a:sym typeface="+mn-lt"/>
            </a:endParaRPr>
          </a:p>
          <a:p>
            <a:pPr>
              <a:lnSpc>
                <a:spcPct val="150000"/>
              </a:lnSpc>
            </a:pPr>
            <a:r>
              <a:rPr lang="en-US" altLang="zh-CN" sz="1400" dirty="0">
                <a:solidFill>
                  <a:srgbClr val="10FBFE"/>
                </a:solidFill>
                <a:latin typeface="微软雅黑" panose="020B0503020204020204" charset="-122"/>
                <a:ea typeface="微软雅黑" panose="020B0503020204020204" charset="-122"/>
                <a:cs typeface="+mn-ea"/>
                <a:sym typeface="+mn-lt"/>
              </a:rPr>
              <a:t>	</a:t>
            </a:r>
            <a:r>
              <a:rPr lang="zh-CN" altLang="en-US" sz="1400" dirty="0">
                <a:solidFill>
                  <a:srgbClr val="10FBFE"/>
                </a:solidFill>
                <a:latin typeface="微软雅黑" panose="020B0503020204020204" charset="-122"/>
                <a:ea typeface="微软雅黑" panose="020B0503020204020204" charset="-122"/>
                <a:cs typeface="+mn-ea"/>
                <a:sym typeface="+mn-lt"/>
              </a:rPr>
              <a:t>本项目可以作为 </a:t>
            </a:r>
            <a:r>
              <a:rPr lang="en-US" altLang="zh-CN" sz="1400" dirty="0">
                <a:solidFill>
                  <a:srgbClr val="10FBFE"/>
                </a:solidFill>
                <a:latin typeface="微软雅黑" panose="020B0503020204020204" charset="-122"/>
                <a:ea typeface="微软雅黑" panose="020B0503020204020204" charset="-122"/>
                <a:cs typeface="+mn-ea"/>
                <a:sym typeface="+mn-lt"/>
              </a:rPr>
              <a:t>CTF </a:t>
            </a:r>
            <a:r>
              <a:rPr lang="zh-CN" altLang="en-US" sz="1400" dirty="0">
                <a:solidFill>
                  <a:srgbClr val="10FBFE"/>
                </a:solidFill>
                <a:latin typeface="微软雅黑" panose="020B0503020204020204" charset="-122"/>
                <a:ea typeface="微软雅黑" panose="020B0503020204020204" charset="-122"/>
                <a:cs typeface="+mn-ea"/>
                <a:sym typeface="+mn-lt"/>
              </a:rPr>
              <a:t>线下比赛平台，亦可用于团队内部 </a:t>
            </a:r>
            <a:r>
              <a:rPr lang="en-US" altLang="zh-CN" sz="1400" dirty="0">
                <a:solidFill>
                  <a:srgbClr val="10FBFE"/>
                </a:solidFill>
                <a:latin typeface="微软雅黑" panose="020B0503020204020204" charset="-122"/>
                <a:ea typeface="微软雅黑" panose="020B0503020204020204" charset="-122"/>
                <a:cs typeface="+mn-ea"/>
                <a:sym typeface="+mn-lt"/>
              </a:rPr>
              <a:t>AWD </a:t>
            </a:r>
            <a:r>
              <a:rPr lang="zh-CN" altLang="en-US" sz="1400" dirty="0">
                <a:solidFill>
                  <a:srgbClr val="10FBFE"/>
                </a:solidFill>
                <a:latin typeface="微软雅黑" panose="020B0503020204020204" charset="-122"/>
                <a:ea typeface="微软雅黑" panose="020B0503020204020204" charset="-122"/>
                <a:cs typeface="+mn-ea"/>
                <a:sym typeface="+mn-lt"/>
              </a:rPr>
              <a:t>模拟练习。</a:t>
            </a:r>
            <a:endParaRPr lang="en-US" altLang="zh-CN" sz="1400" dirty="0">
              <a:solidFill>
                <a:srgbClr val="01C3E3"/>
              </a:solidFill>
              <a:latin typeface="微软雅黑" panose="020B0503020204020204" charset="-122"/>
              <a:ea typeface="微软雅黑" panose="020B0503020204020204" charset="-122"/>
            </a:endParaRPr>
          </a:p>
        </p:txBody>
      </p:sp>
      <p:sp>
        <p:nvSpPr>
          <p:cNvPr id="23563" name="矩形 37"/>
          <p:cNvSpPr>
            <a:spLocks noChangeArrowheads="1"/>
          </p:cNvSpPr>
          <p:nvPr/>
        </p:nvSpPr>
        <p:spPr bwMode="auto">
          <a:xfrm>
            <a:off x="6243955" y="2452370"/>
            <a:ext cx="5050155" cy="33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l" eaLnBrk="1" hangingPunct="1">
              <a:lnSpc>
                <a:spcPct val="150000"/>
              </a:lnSpc>
            </a:pPr>
            <a:endParaRPr lang="zh-CN" altLang="en-US" sz="1200" dirty="0">
              <a:solidFill>
                <a:srgbClr val="01C3E3"/>
              </a:solidFill>
              <a:latin typeface="微软雅黑" panose="020B0503020204020204" charset="-122"/>
              <a:ea typeface="微软雅黑" panose="020B0503020204020204" charset="-122"/>
            </a:endParaRPr>
          </a:p>
        </p:txBody>
      </p:sp>
      <p:cxnSp>
        <p:nvCxnSpPr>
          <p:cNvPr id="41" name="直接连接符 40"/>
          <p:cNvCxnSpPr/>
          <p:nvPr/>
        </p:nvCxnSpPr>
        <p:spPr>
          <a:xfrm>
            <a:off x="6243638" y="3253423"/>
            <a:ext cx="4984750" cy="0"/>
          </a:xfrm>
          <a:prstGeom prst="line">
            <a:avLst/>
          </a:prstGeom>
          <a:ln>
            <a:solidFill>
              <a:srgbClr val="6AE7FF"/>
            </a:solidFill>
          </a:ln>
        </p:spPr>
        <p:style>
          <a:lnRef idx="1">
            <a:schemeClr val="accent1"/>
          </a:lnRef>
          <a:fillRef idx="0">
            <a:schemeClr val="accent1"/>
          </a:fillRef>
          <a:effectRef idx="0">
            <a:schemeClr val="accent1"/>
          </a:effectRef>
          <a:fontRef idx="minor">
            <a:schemeClr val="tx1"/>
          </a:fontRef>
        </p:style>
      </p:cxnSp>
      <p:sp>
        <p:nvSpPr>
          <p:cNvPr id="5" name="椭圆 4"/>
          <p:cNvSpPr/>
          <p:nvPr/>
        </p:nvSpPr>
        <p:spPr>
          <a:xfrm>
            <a:off x="5795010" y="3064193"/>
            <a:ext cx="377825" cy="37782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8" name="图片 7"/>
          <p:cNvPicPr>
            <a:picLocks noChangeAspect="1"/>
          </p:cNvPicPr>
          <p:nvPr/>
        </p:nvPicPr>
        <p:blipFill>
          <a:blip r:embed="rId1"/>
          <a:stretch>
            <a:fillRect/>
          </a:stretch>
        </p:blipFill>
        <p:spPr>
          <a:xfrm>
            <a:off x="187971" y="1836713"/>
            <a:ext cx="5346373" cy="3769385"/>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par>
                          <p:cTn id="14" fill="hold">
                            <p:stCondLst>
                              <p:cond delay="1000"/>
                            </p:stCondLst>
                            <p:childTnLst>
                              <p:par>
                                <p:cTn id="15" presetID="22" presetClass="entr" presetSubtype="1" fill="hold" nodeType="after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wipe(up)">
                                      <p:cBhvr>
                                        <p:cTn id="17" dur="500"/>
                                        <p:tgtEl>
                                          <p:spTgt spid="34"/>
                                        </p:tgtEl>
                                      </p:cBhvr>
                                    </p:animEffect>
                                  </p:childTnLst>
                                </p:cTn>
                              </p:par>
                              <p:par>
                                <p:cTn id="18" presetID="22" presetClass="entr" presetSubtype="8" fill="hold" nodeType="withEffect">
                                  <p:stCondLst>
                                    <p:cond delay="0"/>
                                  </p:stCondLst>
                                  <p:childTnLst>
                                    <p:set>
                                      <p:cBhvr>
                                        <p:cTn id="19" dur="1" fill="hold">
                                          <p:stCondLst>
                                            <p:cond delay="0"/>
                                          </p:stCondLst>
                                        </p:cTn>
                                        <p:tgtEl>
                                          <p:spTgt spid="41"/>
                                        </p:tgtEl>
                                        <p:attrNameLst>
                                          <p:attrName>style.visibility</p:attrName>
                                        </p:attrNameLst>
                                      </p:cBhvr>
                                      <p:to>
                                        <p:strVal val="visible"/>
                                      </p:to>
                                    </p:set>
                                    <p:animEffect transition="in" filter="wipe(left)">
                                      <p:cBhvr>
                                        <p:cTn id="20" dur="500"/>
                                        <p:tgtEl>
                                          <p:spTgt spid="41"/>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ppt_w</p:attrName>
                                        </p:attrNameLst>
                                      </p:cBhvr>
                                      <p:tavLst>
                                        <p:tav tm="0">
                                          <p:val>
                                            <p:fltVal val="0"/>
                                          </p:val>
                                        </p:tav>
                                        <p:tav tm="100000">
                                          <p:val>
                                            <p:strVal val="#ppt_w"/>
                                          </p:val>
                                        </p:tav>
                                      </p:tavLst>
                                    </p:anim>
                                    <p:anim calcmode="lin" valueType="num">
                                      <p:cBhvr>
                                        <p:cTn id="24" dur="500" fill="hold"/>
                                        <p:tgtEl>
                                          <p:spTgt spid="5"/>
                                        </p:tgtEl>
                                        <p:attrNameLst>
                                          <p:attrName>ppt_h</p:attrName>
                                        </p:attrNameLst>
                                      </p:cBhvr>
                                      <p:tavLst>
                                        <p:tav tm="0">
                                          <p:val>
                                            <p:fltVal val="0"/>
                                          </p:val>
                                        </p:tav>
                                        <p:tav tm="100000">
                                          <p:val>
                                            <p:strVal val="#ppt_h"/>
                                          </p:val>
                                        </p:tav>
                                      </p:tavLst>
                                    </p:anim>
                                    <p:animEffect transition="in" filter="fade">
                                      <p:cBhvr>
                                        <p:cTn id="25" dur="500"/>
                                        <p:tgtEl>
                                          <p:spTgt spid="5"/>
                                        </p:tgtEl>
                                      </p:cBhvr>
                                    </p:animEffect>
                                  </p:childTnLst>
                                </p:cTn>
                              </p:par>
                            </p:childTnLst>
                          </p:cTn>
                        </p:par>
                        <p:par>
                          <p:cTn id="26" fill="hold">
                            <p:stCondLst>
                              <p:cond delay="1500"/>
                            </p:stCondLst>
                            <p:childTnLst>
                              <p:par>
                                <p:cTn id="27" presetID="22" presetClass="entr" presetSubtype="8" fill="hold" grpId="0" nodeType="afterEffect">
                                  <p:stCondLst>
                                    <p:cond delay="0"/>
                                  </p:stCondLst>
                                  <p:childTnLst>
                                    <p:set>
                                      <p:cBhvr>
                                        <p:cTn id="28" dur="1" fill="hold">
                                          <p:stCondLst>
                                            <p:cond delay="0"/>
                                          </p:stCondLst>
                                        </p:cTn>
                                        <p:tgtEl>
                                          <p:spTgt spid="23561"/>
                                        </p:tgtEl>
                                        <p:attrNameLst>
                                          <p:attrName>style.visibility</p:attrName>
                                        </p:attrNameLst>
                                      </p:cBhvr>
                                      <p:to>
                                        <p:strVal val="visible"/>
                                      </p:to>
                                    </p:set>
                                    <p:animEffect transition="in" filter="wipe(left)">
                                      <p:cBhvr>
                                        <p:cTn id="29" dur="500"/>
                                        <p:tgtEl>
                                          <p:spTgt spid="23561"/>
                                        </p:tgtEl>
                                      </p:cBhvr>
                                    </p:animEffect>
                                  </p:childTnLst>
                                </p:cTn>
                              </p:par>
                              <p:par>
                                <p:cTn id="30" presetID="22" presetClass="entr" presetSubtype="8" fill="hold" grpId="0" nodeType="withEffect" nodePh="1">
                                  <p:stCondLst>
                                    <p:cond delay="0"/>
                                  </p:stCondLst>
                                  <p:endCondLst>
                                    <p:cond evt="begin" delay="0">
                                      <p:tn val="30"/>
                                    </p:cond>
                                  </p:endCondLst>
                                  <p:childTnLst>
                                    <p:set>
                                      <p:cBhvr>
                                        <p:cTn id="31" dur="1" fill="hold">
                                          <p:stCondLst>
                                            <p:cond delay="0"/>
                                          </p:stCondLst>
                                        </p:cTn>
                                        <p:tgtEl>
                                          <p:spTgt spid="23563"/>
                                        </p:tgtEl>
                                        <p:attrNameLst>
                                          <p:attrName>style.visibility</p:attrName>
                                        </p:attrNameLst>
                                      </p:cBhvr>
                                      <p:to>
                                        <p:strVal val="visible"/>
                                      </p:to>
                                    </p:set>
                                    <p:animEffect transition="in" filter="wipe(left)">
                                      <p:cBhvr>
                                        <p:cTn id="32" dur="500"/>
                                        <p:tgtEl>
                                          <p:spTgt spid="23563"/>
                                        </p:tgtEl>
                                      </p:cBhvr>
                                    </p:animEffect>
                                  </p:childTnLst>
                                </p:cTn>
                              </p:par>
                            </p:childTnLst>
                          </p:cTn>
                        </p:par>
                        <p:par>
                          <p:cTn id="33" fill="hold">
                            <p:stCondLst>
                              <p:cond delay="2000"/>
                            </p:stCondLst>
                            <p:childTnLst>
                              <p:par>
                                <p:cTn id="34" presetID="12" presetClass="entr" presetSubtype="4" fill="hold" grpId="0" nodeType="afterEffect">
                                  <p:stCondLst>
                                    <p:cond delay="0"/>
                                  </p:stCondLst>
                                  <p:childTnLst>
                                    <p:set>
                                      <p:cBhvr>
                                        <p:cTn id="35" dur="1" fill="hold">
                                          <p:stCondLst>
                                            <p:cond delay="0"/>
                                          </p:stCondLst>
                                        </p:cTn>
                                        <p:tgtEl>
                                          <p:spTgt spid="23562"/>
                                        </p:tgtEl>
                                        <p:attrNameLst>
                                          <p:attrName>style.visibility</p:attrName>
                                        </p:attrNameLst>
                                      </p:cBhvr>
                                      <p:to>
                                        <p:strVal val="visible"/>
                                      </p:to>
                                    </p:set>
                                    <p:anim calcmode="lin" valueType="num">
                                      <p:cBhvr additive="base">
                                        <p:cTn id="36" dur="500"/>
                                        <p:tgtEl>
                                          <p:spTgt spid="23562"/>
                                        </p:tgtEl>
                                        <p:attrNameLst>
                                          <p:attrName>ppt_y</p:attrName>
                                        </p:attrNameLst>
                                      </p:cBhvr>
                                      <p:tavLst>
                                        <p:tav tm="0">
                                          <p:val>
                                            <p:strVal val="#ppt_y+#ppt_h*1.125000"/>
                                          </p:val>
                                        </p:tav>
                                        <p:tav tm="100000">
                                          <p:val>
                                            <p:strVal val="#ppt_y"/>
                                          </p:val>
                                        </p:tav>
                                      </p:tavLst>
                                    </p:anim>
                                    <p:animEffect transition="in" filter="wipe(up)">
                                      <p:cBhvr>
                                        <p:cTn id="37" dur="500"/>
                                        <p:tgtEl>
                                          <p:spTgt spid="235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23561" grpId="0"/>
      <p:bldP spid="23562" grpId="0"/>
      <p:bldP spid="23563"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latin typeface="微软雅黑" panose="020B0503020204020204" charset="-122"/>
                  <a:ea typeface="微软雅黑" panose="020B0503020204020204" charset="-122"/>
                </a:rPr>
                <a:t>2</a:t>
              </a:r>
              <a:endParaRPr lang="en-US" altLang="zh-CN" sz="2400" b="1" dirty="0">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rPr>
              <a:t>项目简介</a:t>
            </a:r>
            <a:endParaRPr lang="zh-CN" altLang="en-US" sz="1600" b="1" dirty="0">
              <a:solidFill>
                <a:srgbClr val="10FBFE"/>
              </a:solidFill>
              <a:latin typeface="微软雅黑" panose="020B0503020204020204" charset="-122"/>
              <a:ea typeface="微软雅黑" panose="020B0503020204020204" charset="-122"/>
              <a:sym typeface="+mn-ea"/>
            </a:endParaRPr>
          </a:p>
        </p:txBody>
      </p:sp>
      <p:grpSp>
        <p:nvGrpSpPr>
          <p:cNvPr id="9" name="组合 8"/>
          <p:cNvGrpSpPr/>
          <p:nvPr/>
        </p:nvGrpSpPr>
        <p:grpSpPr>
          <a:xfrm>
            <a:off x="6780848" y="1742123"/>
            <a:ext cx="3949065" cy="986326"/>
            <a:chOff x="6762750" y="1238250"/>
            <a:chExt cx="5265420" cy="1315102"/>
          </a:xfrm>
        </p:grpSpPr>
        <p:sp>
          <p:nvSpPr>
            <p:cNvPr id="8198" name="矩形 16"/>
            <p:cNvSpPr>
              <a:spLocks noChangeArrowheads="1"/>
            </p:cNvSpPr>
            <p:nvPr/>
          </p:nvSpPr>
          <p:spPr bwMode="auto">
            <a:xfrm>
              <a:off x="7373197" y="1619250"/>
              <a:ext cx="4654973" cy="934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l" eaLnBrk="1" hangingPunct="1">
                <a:lnSpc>
                  <a:spcPct val="150000"/>
                </a:lnSpc>
              </a:pPr>
              <a:r>
                <a:rPr lang="zh-CN" altLang="en-US" sz="1400" dirty="0">
                  <a:solidFill>
                    <a:srgbClr val="10FBFE"/>
                  </a:solidFill>
                  <a:latin typeface="微软雅黑" panose="020B0503020204020204" charset="-122"/>
                  <a:ea typeface="微软雅黑" panose="020B0503020204020204" charset="-122"/>
                  <a:cs typeface="+mn-ea"/>
                  <a:sym typeface="+mn-lt"/>
                </a:rPr>
                <a:t>配合</a:t>
              </a:r>
              <a:r>
                <a:rPr lang="en-US" altLang="zh-CN" sz="1400" dirty="0">
                  <a:solidFill>
                    <a:srgbClr val="10FBFE"/>
                  </a:solidFill>
                  <a:latin typeface="微软雅黑" panose="020B0503020204020204" charset="-122"/>
                  <a:ea typeface="微软雅黑" panose="020B0503020204020204" charset="-122"/>
                  <a:cs typeface="+mn-ea"/>
                  <a:sym typeface="+mn-lt"/>
                </a:rPr>
                <a:t>AWD</a:t>
              </a:r>
              <a:r>
                <a:rPr lang="zh-CN" altLang="en-US" sz="1400" dirty="0">
                  <a:solidFill>
                    <a:srgbClr val="10FBFE"/>
                  </a:solidFill>
                  <a:latin typeface="微软雅黑" panose="020B0503020204020204" charset="-122"/>
                  <a:ea typeface="微软雅黑" panose="020B0503020204020204" charset="-122"/>
                  <a:cs typeface="+mn-ea"/>
                  <a:sym typeface="+mn-lt"/>
                </a:rPr>
                <a:t>平台编写标准化漏洞靶场</a:t>
              </a:r>
              <a:r>
                <a:rPr lang="en-US" altLang="zh-CN" sz="1400" dirty="0">
                  <a:solidFill>
                    <a:srgbClr val="10FBFE"/>
                  </a:solidFill>
                  <a:latin typeface="微软雅黑" panose="020B0503020204020204" charset="-122"/>
                  <a:ea typeface="微软雅黑" panose="020B0503020204020204" charset="-122"/>
                  <a:cs typeface="+mn-ea"/>
                  <a:sym typeface="+mn-lt"/>
                </a:rPr>
                <a:t>docker</a:t>
              </a:r>
              <a:r>
                <a:rPr lang="zh-CN" altLang="en-US" sz="1400" dirty="0">
                  <a:solidFill>
                    <a:srgbClr val="10FBFE"/>
                  </a:solidFill>
                  <a:latin typeface="微软雅黑" panose="020B0503020204020204" charset="-122"/>
                  <a:ea typeface="微软雅黑" panose="020B0503020204020204" charset="-122"/>
                  <a:cs typeface="+mn-ea"/>
                  <a:sym typeface="+mn-lt"/>
                </a:rPr>
                <a:t>，方便使用者生成各类漏洞环境</a:t>
              </a:r>
              <a:endParaRPr lang="en-US" altLang="zh-CN" sz="1400" dirty="0">
                <a:solidFill>
                  <a:srgbClr val="10FBFE"/>
                </a:solidFill>
                <a:latin typeface="微软雅黑" panose="020B0503020204020204" charset="-122"/>
                <a:ea typeface="微软雅黑" panose="020B0503020204020204" charset="-122"/>
                <a:cs typeface="+mn-ea"/>
              </a:endParaRPr>
            </a:p>
          </p:txBody>
        </p:sp>
        <p:sp>
          <p:nvSpPr>
            <p:cNvPr id="8199" name="矩形 9"/>
            <p:cNvSpPr>
              <a:spLocks noChangeArrowheads="1"/>
            </p:cNvSpPr>
            <p:nvPr/>
          </p:nvSpPr>
          <p:spPr bwMode="auto">
            <a:xfrm>
              <a:off x="7373938" y="1238250"/>
              <a:ext cx="2919412" cy="449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zh-CN" altLang="en-US" sz="1600" b="1" dirty="0">
                  <a:solidFill>
                    <a:srgbClr val="10FBFE"/>
                  </a:solidFill>
                  <a:latin typeface="微软雅黑" panose="020B0503020204020204" charset="-122"/>
                  <a:ea typeface="微软雅黑" panose="020B0503020204020204" charset="-122"/>
                  <a:sym typeface="+mn-ea"/>
                </a:rPr>
                <a:t>标准化靶场</a:t>
              </a:r>
              <a:endParaRPr lang="zh-CN" altLang="en-US" b="1" dirty="0">
                <a:solidFill>
                  <a:schemeClr val="bg1"/>
                </a:solidFill>
              </a:endParaRPr>
            </a:p>
          </p:txBody>
        </p:sp>
        <p:grpSp>
          <p:nvGrpSpPr>
            <p:cNvPr id="8204" name="组合 16"/>
            <p:cNvGrpSpPr/>
            <p:nvPr/>
          </p:nvGrpSpPr>
          <p:grpSpPr bwMode="auto">
            <a:xfrm>
              <a:off x="6762750" y="1238250"/>
              <a:ext cx="571500" cy="428625"/>
              <a:chOff x="3000364" y="642924"/>
              <a:chExt cx="428628" cy="321471"/>
            </a:xfrm>
          </p:grpSpPr>
          <p:sp>
            <p:nvSpPr>
              <p:cNvPr id="15" name="等腰三角形 14"/>
              <p:cNvSpPr/>
              <p:nvPr/>
            </p:nvSpPr>
            <p:spPr>
              <a:xfrm rot="5400000">
                <a:off x="3125380" y="660784"/>
                <a:ext cx="321471" cy="285752"/>
              </a:xfrm>
              <a:prstGeom prst="triangle">
                <a:avLst/>
              </a:pr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等腰三角形 15"/>
              <p:cNvSpPr/>
              <p:nvPr/>
            </p:nvSpPr>
            <p:spPr>
              <a:xfrm rot="5400000">
                <a:off x="2982504" y="696503"/>
                <a:ext cx="250033" cy="214314"/>
              </a:xfrm>
              <a:prstGeom prst="triangle">
                <a:avLst/>
              </a:pr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grpSp>
        <p:nvGrpSpPr>
          <p:cNvPr id="5" name="组合 4"/>
          <p:cNvGrpSpPr/>
          <p:nvPr/>
        </p:nvGrpSpPr>
        <p:grpSpPr>
          <a:xfrm>
            <a:off x="4631055" y="2224405"/>
            <a:ext cx="2928938" cy="3003947"/>
            <a:chOff x="4000500" y="1714500"/>
            <a:chExt cx="3905250" cy="4005263"/>
          </a:xfrm>
        </p:grpSpPr>
        <p:grpSp>
          <p:nvGrpSpPr>
            <p:cNvPr id="8194" name="组合 4"/>
            <p:cNvGrpSpPr/>
            <p:nvPr/>
          </p:nvGrpSpPr>
          <p:grpSpPr bwMode="auto">
            <a:xfrm>
              <a:off x="4000500" y="1714500"/>
              <a:ext cx="3905250" cy="4005263"/>
              <a:chOff x="857223" y="954920"/>
              <a:chExt cx="3357586" cy="3406892"/>
            </a:xfrm>
          </p:grpSpPr>
          <p:sp>
            <p:nvSpPr>
              <p:cNvPr id="6" name="椭圆 5"/>
              <p:cNvSpPr/>
              <p:nvPr/>
            </p:nvSpPr>
            <p:spPr>
              <a:xfrm rot="1906325">
                <a:off x="2063770" y="954920"/>
                <a:ext cx="1029114" cy="3356929"/>
              </a:xfrm>
              <a:prstGeom prst="ellipse">
                <a:avLst/>
              </a:prstGeom>
              <a:noFill/>
              <a:ln w="9525">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椭圆 6"/>
              <p:cNvSpPr/>
              <p:nvPr/>
            </p:nvSpPr>
            <p:spPr>
              <a:xfrm rot="19526860">
                <a:off x="2108811" y="1004883"/>
                <a:ext cx="1030478" cy="3356929"/>
              </a:xfrm>
              <a:prstGeom prst="ellipse">
                <a:avLst/>
              </a:prstGeom>
              <a:noFill/>
              <a:ln w="9525">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椭圆 7"/>
              <p:cNvSpPr/>
              <p:nvPr/>
            </p:nvSpPr>
            <p:spPr>
              <a:xfrm rot="16200000">
                <a:off x="2035717" y="964719"/>
                <a:ext cx="1000598" cy="3357586"/>
              </a:xfrm>
              <a:prstGeom prst="ellipse">
                <a:avLst/>
              </a:prstGeom>
              <a:noFill/>
              <a:ln w="9525">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2" name="椭圆 11"/>
            <p:cNvSpPr/>
            <p:nvPr/>
          </p:nvSpPr>
          <p:spPr>
            <a:xfrm>
              <a:off x="6191250" y="2286000"/>
              <a:ext cx="190500" cy="190500"/>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 name="椭圆 12"/>
            <p:cNvSpPr/>
            <p:nvPr/>
          </p:nvSpPr>
          <p:spPr>
            <a:xfrm>
              <a:off x="7143750" y="4762500"/>
              <a:ext cx="190500" cy="190500"/>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4" name="椭圆 13"/>
            <p:cNvSpPr/>
            <p:nvPr/>
          </p:nvSpPr>
          <p:spPr>
            <a:xfrm>
              <a:off x="4270375" y="3933825"/>
              <a:ext cx="190500" cy="190500"/>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17" name="组合 16"/>
          <p:cNvGrpSpPr/>
          <p:nvPr/>
        </p:nvGrpSpPr>
        <p:grpSpPr>
          <a:xfrm>
            <a:off x="7381558" y="4153853"/>
            <a:ext cx="3644900" cy="1309492"/>
            <a:chOff x="6762750" y="1238250"/>
            <a:chExt cx="4859867" cy="1745990"/>
          </a:xfrm>
        </p:grpSpPr>
        <p:sp>
          <p:nvSpPr>
            <p:cNvPr id="18" name="矩形 16"/>
            <p:cNvSpPr>
              <a:spLocks noChangeArrowheads="1"/>
            </p:cNvSpPr>
            <p:nvPr/>
          </p:nvSpPr>
          <p:spPr bwMode="auto">
            <a:xfrm>
              <a:off x="7373197" y="1619250"/>
              <a:ext cx="4249420" cy="1364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l" eaLnBrk="1" hangingPunct="1">
                <a:lnSpc>
                  <a:spcPct val="150000"/>
                </a:lnSpc>
              </a:pPr>
              <a:r>
                <a:rPr lang="zh-CN" altLang="en-US" sz="1400" dirty="0">
                  <a:solidFill>
                    <a:srgbClr val="10FBFE"/>
                  </a:solidFill>
                  <a:latin typeface="微软雅黑" panose="020B0503020204020204" charset="-122"/>
                  <a:ea typeface="微软雅黑" panose="020B0503020204020204" charset="-122"/>
                  <a:cs typeface="+mn-ea"/>
                  <a:sym typeface="+mn-lt"/>
                </a:rPr>
                <a:t>使用</a:t>
              </a:r>
              <a:r>
                <a:rPr lang="en-US" altLang="zh-CN" sz="1400" dirty="0" err="1">
                  <a:solidFill>
                    <a:srgbClr val="10FBFE"/>
                  </a:solidFill>
                  <a:latin typeface="微软雅黑" panose="020B0503020204020204" charset="-122"/>
                  <a:ea typeface="微软雅黑" panose="020B0503020204020204" charset="-122"/>
                  <a:cs typeface="+mn-ea"/>
                  <a:sym typeface="+mn-lt"/>
                </a:rPr>
                <a:t>vue</a:t>
              </a:r>
              <a:r>
                <a:rPr lang="en-US" altLang="zh-CN" sz="1400" dirty="0">
                  <a:solidFill>
                    <a:srgbClr val="10FBFE"/>
                  </a:solidFill>
                  <a:latin typeface="微软雅黑" panose="020B0503020204020204" charset="-122"/>
                  <a:ea typeface="微软雅黑" panose="020B0503020204020204" charset="-122"/>
                  <a:cs typeface="+mn-ea"/>
                  <a:sym typeface="+mn-lt"/>
                </a:rPr>
                <a:t>-press</a:t>
              </a:r>
              <a:r>
                <a:rPr lang="zh-CN" altLang="en-US" sz="1400" dirty="0">
                  <a:solidFill>
                    <a:srgbClr val="10FBFE"/>
                  </a:solidFill>
                  <a:latin typeface="微软雅黑" panose="020B0503020204020204" charset="-122"/>
                  <a:ea typeface="微软雅黑" panose="020B0503020204020204" charset="-122"/>
                  <a:cs typeface="+mn-ea"/>
                  <a:sym typeface="+mn-lt"/>
                </a:rPr>
                <a:t>生成和编写项目配套使用文档，方便使用者快速上手和项目推广</a:t>
              </a:r>
              <a:endParaRPr lang="en-US" altLang="zh-CN" sz="1400" dirty="0">
                <a:solidFill>
                  <a:srgbClr val="10FBFE"/>
                </a:solidFill>
                <a:latin typeface="微软雅黑" panose="020B0503020204020204" charset="-122"/>
                <a:ea typeface="微软雅黑" panose="020B0503020204020204" charset="-122"/>
                <a:cs typeface="+mn-ea"/>
              </a:endParaRPr>
            </a:p>
          </p:txBody>
        </p:sp>
        <p:sp>
          <p:nvSpPr>
            <p:cNvPr id="21" name="矩形 9"/>
            <p:cNvSpPr>
              <a:spLocks noChangeArrowheads="1"/>
            </p:cNvSpPr>
            <p:nvPr/>
          </p:nvSpPr>
          <p:spPr bwMode="auto">
            <a:xfrm>
              <a:off x="7373938" y="1238250"/>
              <a:ext cx="2919412" cy="451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zh-CN" altLang="en-US" sz="1600" b="1" dirty="0">
                  <a:solidFill>
                    <a:srgbClr val="10FBFE"/>
                  </a:solidFill>
                  <a:latin typeface="微软雅黑" panose="020B0503020204020204" charset="-122"/>
                  <a:ea typeface="微软雅黑" panose="020B0503020204020204" charset="-122"/>
                  <a:sym typeface="+mn-ea"/>
                </a:rPr>
                <a:t>使用文档</a:t>
              </a:r>
              <a:endParaRPr lang="zh-CN" altLang="en-US" b="1" dirty="0">
                <a:solidFill>
                  <a:schemeClr val="bg1"/>
                </a:solidFill>
              </a:endParaRPr>
            </a:p>
          </p:txBody>
        </p:sp>
        <p:grpSp>
          <p:nvGrpSpPr>
            <p:cNvPr id="24" name="组合 16"/>
            <p:cNvGrpSpPr/>
            <p:nvPr/>
          </p:nvGrpSpPr>
          <p:grpSpPr bwMode="auto">
            <a:xfrm>
              <a:off x="6762750" y="1238250"/>
              <a:ext cx="571500" cy="428625"/>
              <a:chOff x="3000364" y="642924"/>
              <a:chExt cx="428628" cy="321471"/>
            </a:xfrm>
          </p:grpSpPr>
          <p:sp>
            <p:nvSpPr>
              <p:cNvPr id="25" name="等腰三角形 24"/>
              <p:cNvSpPr/>
              <p:nvPr/>
            </p:nvSpPr>
            <p:spPr>
              <a:xfrm rot="5400000">
                <a:off x="3125380" y="660784"/>
                <a:ext cx="321471" cy="285752"/>
              </a:xfrm>
              <a:prstGeom prst="triangle">
                <a:avLst/>
              </a:pr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6" name="等腰三角形 25"/>
              <p:cNvSpPr/>
              <p:nvPr/>
            </p:nvSpPr>
            <p:spPr>
              <a:xfrm rot="5400000">
                <a:off x="2982504" y="696503"/>
                <a:ext cx="250033" cy="214314"/>
              </a:xfrm>
              <a:prstGeom prst="triangle">
                <a:avLst/>
              </a:pr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grpSp>
        <p:nvGrpSpPr>
          <p:cNvPr id="27" name="组合 26"/>
          <p:cNvGrpSpPr/>
          <p:nvPr/>
        </p:nvGrpSpPr>
        <p:grpSpPr>
          <a:xfrm>
            <a:off x="1319213" y="3765868"/>
            <a:ext cx="3644900" cy="986326"/>
            <a:chOff x="6762750" y="1238250"/>
            <a:chExt cx="4859867" cy="1315102"/>
          </a:xfrm>
        </p:grpSpPr>
        <p:sp>
          <p:nvSpPr>
            <p:cNvPr id="28" name="矩形 16"/>
            <p:cNvSpPr>
              <a:spLocks noChangeArrowheads="1"/>
            </p:cNvSpPr>
            <p:nvPr/>
          </p:nvSpPr>
          <p:spPr bwMode="auto">
            <a:xfrm>
              <a:off x="7373197" y="1619250"/>
              <a:ext cx="4249420" cy="934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l" eaLnBrk="1" hangingPunct="1">
                <a:lnSpc>
                  <a:spcPct val="150000"/>
                </a:lnSpc>
              </a:pPr>
              <a:r>
                <a:rPr lang="zh-CN" altLang="en-US" sz="1400" dirty="0">
                  <a:solidFill>
                    <a:srgbClr val="10FBFE"/>
                  </a:solidFill>
                  <a:latin typeface="微软雅黑" panose="020B0503020204020204" charset="-122"/>
                  <a:ea typeface="微软雅黑" panose="020B0503020204020204" charset="-122"/>
                  <a:cs typeface="+mn-ea"/>
                  <a:sym typeface="+mn-lt"/>
                </a:rPr>
                <a:t>高校</a:t>
              </a:r>
              <a:r>
                <a:rPr lang="en-US" altLang="zh-CN" sz="1400" dirty="0">
                  <a:solidFill>
                    <a:srgbClr val="10FBFE"/>
                  </a:solidFill>
                  <a:latin typeface="微软雅黑" panose="020B0503020204020204" charset="-122"/>
                  <a:ea typeface="微软雅黑" panose="020B0503020204020204" charset="-122"/>
                  <a:cs typeface="+mn-ea"/>
                  <a:sym typeface="+mn-lt"/>
                </a:rPr>
                <a:t>,</a:t>
              </a:r>
              <a:r>
                <a:rPr lang="zh-CN" altLang="en-US" sz="1400" dirty="0">
                  <a:solidFill>
                    <a:srgbClr val="10FBFE"/>
                  </a:solidFill>
                  <a:latin typeface="微软雅黑" panose="020B0503020204020204" charset="-122"/>
                  <a:ea typeface="微软雅黑" panose="020B0503020204020204" charset="-122"/>
                  <a:cs typeface="+mn-ea"/>
                  <a:sym typeface="+mn-lt"/>
                </a:rPr>
                <a:t>安全团队</a:t>
              </a:r>
              <a:r>
                <a:rPr lang="en-US" altLang="zh-CN" sz="1400" dirty="0">
                  <a:solidFill>
                    <a:srgbClr val="10FBFE"/>
                  </a:solidFill>
                  <a:latin typeface="微软雅黑" panose="020B0503020204020204" charset="-122"/>
                  <a:ea typeface="微软雅黑" panose="020B0503020204020204" charset="-122"/>
                  <a:cs typeface="+mn-ea"/>
                  <a:sym typeface="+mn-lt"/>
                </a:rPr>
                <a:t>,</a:t>
              </a:r>
              <a:r>
                <a:rPr lang="zh-CN" altLang="en-US" sz="1400" dirty="0">
                  <a:solidFill>
                    <a:srgbClr val="10FBFE"/>
                  </a:solidFill>
                  <a:latin typeface="微软雅黑" panose="020B0503020204020204" charset="-122"/>
                  <a:ea typeface="微软雅黑" panose="020B0503020204020204" charset="-122"/>
                  <a:cs typeface="+mn-ea"/>
                  <a:sym typeface="+mn-lt"/>
                </a:rPr>
                <a:t>安全爱好者免费使用和训练</a:t>
              </a:r>
              <a:endParaRPr lang="en-US" altLang="zh-CN" sz="1400" dirty="0">
                <a:solidFill>
                  <a:schemeClr val="bg1"/>
                </a:solidFill>
                <a:latin typeface="微软雅黑" panose="020B0503020204020204" charset="-122"/>
                <a:ea typeface="微软雅黑" panose="020B0503020204020204" charset="-122"/>
              </a:endParaRPr>
            </a:p>
          </p:txBody>
        </p:sp>
        <p:sp>
          <p:nvSpPr>
            <p:cNvPr id="29" name="矩形 9"/>
            <p:cNvSpPr>
              <a:spLocks noChangeArrowheads="1"/>
            </p:cNvSpPr>
            <p:nvPr/>
          </p:nvSpPr>
          <p:spPr bwMode="auto">
            <a:xfrm>
              <a:off x="7373938" y="1238250"/>
              <a:ext cx="2919412" cy="451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zh-CN" altLang="en-US" sz="1600" b="1" dirty="0">
                  <a:solidFill>
                    <a:srgbClr val="10FBFE"/>
                  </a:solidFill>
                  <a:latin typeface="微软雅黑" panose="020B0503020204020204" charset="-122"/>
                  <a:ea typeface="微软雅黑" panose="020B0503020204020204" charset="-122"/>
                  <a:sym typeface="+mn-ea"/>
                </a:rPr>
                <a:t>开源</a:t>
              </a:r>
              <a:endParaRPr lang="zh-CN" altLang="en-US" b="1" dirty="0">
                <a:solidFill>
                  <a:schemeClr val="bg1"/>
                </a:solidFill>
              </a:endParaRPr>
            </a:p>
          </p:txBody>
        </p:sp>
        <p:grpSp>
          <p:nvGrpSpPr>
            <p:cNvPr id="30" name="组合 16"/>
            <p:cNvGrpSpPr/>
            <p:nvPr/>
          </p:nvGrpSpPr>
          <p:grpSpPr bwMode="auto">
            <a:xfrm>
              <a:off x="6762750" y="1238250"/>
              <a:ext cx="571500" cy="428625"/>
              <a:chOff x="3000364" y="642924"/>
              <a:chExt cx="428628" cy="321471"/>
            </a:xfrm>
          </p:grpSpPr>
          <p:sp>
            <p:nvSpPr>
              <p:cNvPr id="31" name="等腰三角形 30"/>
              <p:cNvSpPr/>
              <p:nvPr/>
            </p:nvSpPr>
            <p:spPr>
              <a:xfrm rot="5400000">
                <a:off x="3125380" y="660784"/>
                <a:ext cx="321471" cy="285752"/>
              </a:xfrm>
              <a:prstGeom prst="triangle">
                <a:avLst/>
              </a:pr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2" name="等腰三角形 31"/>
              <p:cNvSpPr/>
              <p:nvPr/>
            </p:nvSpPr>
            <p:spPr>
              <a:xfrm rot="5400000">
                <a:off x="2982504" y="696503"/>
                <a:ext cx="250033" cy="214314"/>
              </a:xfrm>
              <a:prstGeom prst="triangle">
                <a:avLst/>
              </a:pr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par>
                          <p:cTn id="14" fill="hold">
                            <p:stCondLst>
                              <p:cond delay="1000"/>
                            </p:stCondLst>
                            <p:childTnLst>
                              <p:par>
                                <p:cTn id="15" presetID="35" presetClass="entr" presetSubtype="0"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2000"/>
                                        <p:tgtEl>
                                          <p:spTgt spid="5"/>
                                        </p:tgtEl>
                                      </p:cBhvr>
                                    </p:animEffect>
                                    <p:anim calcmode="lin" valueType="num">
                                      <p:cBhvr>
                                        <p:cTn id="18" dur="2000" fill="hold"/>
                                        <p:tgtEl>
                                          <p:spTgt spid="5"/>
                                        </p:tgtEl>
                                        <p:attrNameLst>
                                          <p:attrName>style.rotation</p:attrName>
                                        </p:attrNameLst>
                                      </p:cBhvr>
                                      <p:tavLst>
                                        <p:tav tm="0">
                                          <p:val>
                                            <p:fltVal val="720"/>
                                          </p:val>
                                        </p:tav>
                                        <p:tav tm="100000">
                                          <p:val>
                                            <p:fltVal val="0"/>
                                          </p:val>
                                        </p:tav>
                                      </p:tavLst>
                                    </p:anim>
                                    <p:anim calcmode="lin" valueType="num">
                                      <p:cBhvr>
                                        <p:cTn id="19" dur="2000" fill="hold"/>
                                        <p:tgtEl>
                                          <p:spTgt spid="5"/>
                                        </p:tgtEl>
                                        <p:attrNameLst>
                                          <p:attrName>ppt_h</p:attrName>
                                        </p:attrNameLst>
                                      </p:cBhvr>
                                      <p:tavLst>
                                        <p:tav tm="0">
                                          <p:val>
                                            <p:fltVal val="0"/>
                                          </p:val>
                                        </p:tav>
                                        <p:tav tm="100000">
                                          <p:val>
                                            <p:strVal val="#ppt_h"/>
                                          </p:val>
                                        </p:tav>
                                      </p:tavLst>
                                    </p:anim>
                                    <p:anim calcmode="lin" valueType="num">
                                      <p:cBhvr>
                                        <p:cTn id="20" dur="2000" fill="hold"/>
                                        <p:tgtEl>
                                          <p:spTgt spid="5"/>
                                        </p:tgtEl>
                                        <p:attrNameLst>
                                          <p:attrName>ppt_w</p:attrName>
                                        </p:attrNameLst>
                                      </p:cBhvr>
                                      <p:tavLst>
                                        <p:tav tm="0">
                                          <p:val>
                                            <p:fltVal val="0"/>
                                          </p:val>
                                        </p:tav>
                                        <p:tav tm="100000">
                                          <p:val>
                                            <p:strVal val="#ppt_w"/>
                                          </p:val>
                                        </p:tav>
                                      </p:tavLst>
                                    </p:anim>
                                  </p:childTnLst>
                                </p:cTn>
                              </p:par>
                            </p:childTnLst>
                          </p:cTn>
                        </p:par>
                        <p:par>
                          <p:cTn id="21" fill="hold">
                            <p:stCondLst>
                              <p:cond delay="3000"/>
                            </p:stCondLst>
                            <p:childTnLst>
                              <p:par>
                                <p:cTn id="22" presetID="22" presetClass="entr" presetSubtype="8" fill="hold" nodeType="after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wipe(left)">
                                      <p:cBhvr>
                                        <p:cTn id="24" dur="500"/>
                                        <p:tgtEl>
                                          <p:spTgt spid="27"/>
                                        </p:tgtEl>
                                      </p:cBhvr>
                                    </p:animEffect>
                                  </p:childTnLst>
                                </p:cTn>
                              </p:par>
                            </p:childTnLst>
                          </p:cTn>
                        </p:par>
                        <p:par>
                          <p:cTn id="25" fill="hold">
                            <p:stCondLst>
                              <p:cond delay="3500"/>
                            </p:stCondLst>
                            <p:childTnLst>
                              <p:par>
                                <p:cTn id="26" presetID="22" presetClass="entr" presetSubtype="8" fill="hold"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left)">
                                      <p:cBhvr>
                                        <p:cTn id="28" dur="500"/>
                                        <p:tgtEl>
                                          <p:spTgt spid="9"/>
                                        </p:tgtEl>
                                      </p:cBhvr>
                                    </p:animEffect>
                                  </p:childTnLst>
                                </p:cTn>
                              </p:par>
                            </p:childTnLst>
                          </p:cTn>
                        </p:par>
                        <p:par>
                          <p:cTn id="29" fill="hold">
                            <p:stCondLst>
                              <p:cond delay="4000"/>
                            </p:stCondLst>
                            <p:childTnLst>
                              <p:par>
                                <p:cTn id="30" presetID="22" presetClass="entr" presetSubtype="8"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Lst>
  </p:timing>
</p:sld>
</file>

<file path=ppt/tags/tag1.xml><?xml version="1.0" encoding="utf-8"?>
<p:tagLst xmlns:p="http://schemas.openxmlformats.org/presentationml/2006/main">
  <p:tag name="KSO_WM_MEDIACOVER_FLAG" val="1"/>
  <p:tag name="KSO_WM_UNIT_MEDIACOVER_BTN_STATE" val="1"/>
  <p:tag name="KSO_WM_UNIT_MEDIACOVER_BTNRECT" val="8406*4003*1022*1022"/>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2.xml><?xml version="1.0" encoding="utf-8"?>
<p:tagLst xmlns:p="http://schemas.openxmlformats.org/presentationml/2006/main">
  <p:tag name="KSO_WM_UNIT_PLACING_PICTURE_USER_VIEWPORT" val="{&quot;height&quot;:7905,&quot;width&quot;:16350}"/>
</p:tagLst>
</file>

<file path=ppt/tags/tag3.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1398</Words>
  <Application>WPS 演示</Application>
  <PresentationFormat>宽屏</PresentationFormat>
  <Paragraphs>176</Paragraphs>
  <Slides>17</Slides>
  <Notes>30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Arial</vt:lpstr>
      <vt:lpstr>宋体</vt:lpstr>
      <vt:lpstr>Wingdings</vt:lpstr>
      <vt:lpstr>微软雅黑</vt:lpstr>
      <vt:lpstr>Calibri</vt:lpstr>
      <vt:lpstr>Arial Unicode MS</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Cl0udG0d</cp:lastModifiedBy>
  <cp:revision>39</cp:revision>
  <dcterms:created xsi:type="dcterms:W3CDTF">2017-07-15T13:06:00Z</dcterms:created>
  <dcterms:modified xsi:type="dcterms:W3CDTF">2021-05-29T14:27:30Z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83B88FDAA6E84E8A988199008306A77B</vt:lpwstr>
  </property>
</Properties>
</file>

<file path=docProps/thumbnail.jpeg>
</file>